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1.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4"/>
    <p:sldMasterId id="2147483747" r:id="rId5"/>
    <p:sldMasterId id="2147483759" r:id="rId6"/>
    <p:sldMasterId id="2147483771" r:id="rId7"/>
    <p:sldMasterId id="2147483795" r:id="rId8"/>
    <p:sldMasterId id="2147483807" r:id="rId9"/>
    <p:sldMasterId id="2147483822" r:id="rId10"/>
  </p:sldMasterIdLst>
  <p:notesMasterIdLst>
    <p:notesMasterId r:id="rId80"/>
  </p:notesMasterIdLst>
  <p:sldIdLst>
    <p:sldId id="265" r:id="rId11"/>
    <p:sldId id="258" r:id="rId12"/>
    <p:sldId id="266" r:id="rId13"/>
    <p:sldId id="368" r:id="rId14"/>
    <p:sldId id="369" r:id="rId15"/>
    <p:sldId id="370" r:id="rId16"/>
    <p:sldId id="402" r:id="rId17"/>
    <p:sldId id="390" r:id="rId18"/>
    <p:sldId id="400" r:id="rId19"/>
    <p:sldId id="291" r:id="rId20"/>
    <p:sldId id="292" r:id="rId21"/>
    <p:sldId id="293" r:id="rId22"/>
    <p:sldId id="283" r:id="rId23"/>
    <p:sldId id="290" r:id="rId24"/>
    <p:sldId id="284" r:id="rId25"/>
    <p:sldId id="285" r:id="rId26"/>
    <p:sldId id="286" r:id="rId27"/>
    <p:sldId id="294" r:id="rId28"/>
    <p:sldId id="401" r:id="rId29"/>
    <p:sldId id="295" r:id="rId30"/>
    <p:sldId id="298" r:id="rId31"/>
    <p:sldId id="373" r:id="rId32"/>
    <p:sldId id="403" r:id="rId33"/>
    <p:sldId id="276" r:id="rId34"/>
    <p:sldId id="260" r:id="rId35"/>
    <p:sldId id="263" r:id="rId36"/>
    <p:sldId id="330" r:id="rId37"/>
    <p:sldId id="331" r:id="rId38"/>
    <p:sldId id="345" r:id="rId39"/>
    <p:sldId id="332" r:id="rId40"/>
    <p:sldId id="348" r:id="rId41"/>
    <p:sldId id="350" r:id="rId42"/>
    <p:sldId id="333" r:id="rId43"/>
    <p:sldId id="341" r:id="rId44"/>
    <p:sldId id="335" r:id="rId45"/>
    <p:sldId id="336" r:id="rId46"/>
    <p:sldId id="347" r:id="rId47"/>
    <p:sldId id="342" r:id="rId48"/>
    <p:sldId id="349" r:id="rId49"/>
    <p:sldId id="351" r:id="rId50"/>
    <p:sldId id="343" r:id="rId51"/>
    <p:sldId id="344" r:id="rId52"/>
    <p:sldId id="340" r:id="rId53"/>
    <p:sldId id="352" r:id="rId54"/>
    <p:sldId id="257" r:id="rId55"/>
    <p:sldId id="353" r:id="rId56"/>
    <p:sldId id="259" r:id="rId57"/>
    <p:sldId id="354" r:id="rId58"/>
    <p:sldId id="261" r:id="rId59"/>
    <p:sldId id="355" r:id="rId60"/>
    <p:sldId id="356" r:id="rId61"/>
    <p:sldId id="357" r:id="rId62"/>
    <p:sldId id="358" r:id="rId63"/>
    <p:sldId id="359" r:id="rId64"/>
    <p:sldId id="360" r:id="rId65"/>
    <p:sldId id="361" r:id="rId66"/>
    <p:sldId id="362" r:id="rId67"/>
    <p:sldId id="346" r:id="rId68"/>
    <p:sldId id="363" r:id="rId69"/>
    <p:sldId id="364" r:id="rId70"/>
    <p:sldId id="365" r:id="rId71"/>
    <p:sldId id="366" r:id="rId72"/>
    <p:sldId id="367" r:id="rId73"/>
    <p:sldId id="395" r:id="rId74"/>
    <p:sldId id="396" r:id="rId75"/>
    <p:sldId id="397" r:id="rId76"/>
    <p:sldId id="399" r:id="rId77"/>
    <p:sldId id="404" r:id="rId78"/>
    <p:sldId id="405" r:id="rId7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C3E7"/>
    <a:srgbClr val="523F69"/>
    <a:srgbClr val="612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746" autoAdjust="0"/>
  </p:normalViewPr>
  <p:slideViewPr>
    <p:cSldViewPr snapToGrid="0">
      <p:cViewPr varScale="1">
        <p:scale>
          <a:sx n="63" d="100"/>
          <a:sy n="63" d="100"/>
        </p:scale>
        <p:origin x="47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diagrams/_rels/data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hyperlink" Target="http://dorset.learnaboutwork.org/" TargetMode="Externa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hyperlink" Target="http://dorset.learnaboutwork.org/" TargetMode="External"/><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DDD0F3-E682-4FB8-97E7-0D3C35582E90}"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713DA706-3CDB-40CF-9687-B31D8D329CD3}">
      <dgm:prSet/>
      <dgm:spPr/>
      <dgm:t>
        <a:bodyPr/>
        <a:lstStyle/>
        <a:p>
          <a:r>
            <a:rPr lang="en-GB" dirty="0"/>
            <a:t>Ideally this will be matched to the individuals career aspirations.</a:t>
          </a:r>
          <a:endParaRPr lang="en-US" dirty="0"/>
        </a:p>
      </dgm:t>
    </dgm:pt>
    <dgm:pt modelId="{42BE6DC8-A4EA-44FD-BF8C-F89434A320A7}" type="parTrans" cxnId="{420D464E-CD0B-4677-A25B-AFFBD8F00828}">
      <dgm:prSet/>
      <dgm:spPr/>
      <dgm:t>
        <a:bodyPr/>
        <a:lstStyle/>
        <a:p>
          <a:endParaRPr lang="en-US"/>
        </a:p>
      </dgm:t>
    </dgm:pt>
    <dgm:pt modelId="{F293D801-AE01-4C21-9026-E051FBE6ADFD}" type="sibTrans" cxnId="{420D464E-CD0B-4677-A25B-AFFBD8F00828}">
      <dgm:prSet/>
      <dgm:spPr/>
      <dgm:t>
        <a:bodyPr/>
        <a:lstStyle/>
        <a:p>
          <a:endParaRPr lang="en-US"/>
        </a:p>
      </dgm:t>
    </dgm:pt>
    <dgm:pt modelId="{06FFB960-6C48-4B28-8AE3-6D126EB9B878}">
      <dgm:prSet/>
      <dgm:spPr/>
      <dgm:t>
        <a:bodyPr/>
        <a:lstStyle/>
        <a:p>
          <a:r>
            <a:rPr lang="en-GB" dirty="0"/>
            <a:t>The </a:t>
          </a:r>
          <a:r>
            <a:rPr lang="en-GB" b="1" dirty="0"/>
            <a:t>STUDENT </a:t>
          </a:r>
          <a:r>
            <a:rPr lang="en-GB" dirty="0"/>
            <a:t>should be pro-active in their search for a work placement.</a:t>
          </a:r>
          <a:endParaRPr lang="en-US" dirty="0"/>
        </a:p>
      </dgm:t>
    </dgm:pt>
    <dgm:pt modelId="{C80F7D91-6DF1-472D-8DAE-52F0CC6C5083}" type="parTrans" cxnId="{4DC5306C-45AB-4AA5-A994-7E3C95C679E8}">
      <dgm:prSet/>
      <dgm:spPr/>
      <dgm:t>
        <a:bodyPr/>
        <a:lstStyle/>
        <a:p>
          <a:endParaRPr lang="en-US"/>
        </a:p>
      </dgm:t>
    </dgm:pt>
    <dgm:pt modelId="{54AB027D-9A33-4A73-B2B0-F24FB96F5E8A}" type="sibTrans" cxnId="{4DC5306C-45AB-4AA5-A994-7E3C95C679E8}">
      <dgm:prSet/>
      <dgm:spPr/>
      <dgm:t>
        <a:bodyPr/>
        <a:lstStyle/>
        <a:p>
          <a:endParaRPr lang="en-US"/>
        </a:p>
      </dgm:t>
    </dgm:pt>
    <dgm:pt modelId="{0D2E962B-960F-4641-9527-6A0727FB4EEC}" type="pres">
      <dgm:prSet presAssocID="{30DDD0F3-E682-4FB8-97E7-0D3C35582E90}" presName="hierChild1" presStyleCnt="0">
        <dgm:presLayoutVars>
          <dgm:chPref val="1"/>
          <dgm:dir/>
          <dgm:animOne val="branch"/>
          <dgm:animLvl val="lvl"/>
          <dgm:resizeHandles/>
        </dgm:presLayoutVars>
      </dgm:prSet>
      <dgm:spPr/>
    </dgm:pt>
    <dgm:pt modelId="{50FA3560-6CD6-4C1D-8AE0-24A5043AC2E8}" type="pres">
      <dgm:prSet presAssocID="{713DA706-3CDB-40CF-9687-B31D8D329CD3}" presName="hierRoot1" presStyleCnt="0"/>
      <dgm:spPr/>
    </dgm:pt>
    <dgm:pt modelId="{55540700-CCD5-45E1-B97C-998B70FFDF60}" type="pres">
      <dgm:prSet presAssocID="{713DA706-3CDB-40CF-9687-B31D8D329CD3}" presName="composite" presStyleCnt="0"/>
      <dgm:spPr/>
    </dgm:pt>
    <dgm:pt modelId="{A681FCF2-73EE-4C4D-86EA-6DCD87354ACD}" type="pres">
      <dgm:prSet presAssocID="{713DA706-3CDB-40CF-9687-B31D8D329CD3}" presName="background" presStyleLbl="node0" presStyleIdx="0" presStyleCnt="2"/>
      <dgm:spPr/>
    </dgm:pt>
    <dgm:pt modelId="{7B61629D-C01D-4CE4-B3F1-166832CCD972}" type="pres">
      <dgm:prSet presAssocID="{713DA706-3CDB-40CF-9687-B31D8D329CD3}" presName="text" presStyleLbl="fgAcc0" presStyleIdx="0" presStyleCnt="2">
        <dgm:presLayoutVars>
          <dgm:chPref val="3"/>
        </dgm:presLayoutVars>
      </dgm:prSet>
      <dgm:spPr/>
    </dgm:pt>
    <dgm:pt modelId="{285CBFD4-B151-4255-92D5-262C4FA8B940}" type="pres">
      <dgm:prSet presAssocID="{713DA706-3CDB-40CF-9687-B31D8D329CD3}" presName="hierChild2" presStyleCnt="0"/>
      <dgm:spPr/>
    </dgm:pt>
    <dgm:pt modelId="{D465F9F4-C201-4717-9076-DED1A354B0BE}" type="pres">
      <dgm:prSet presAssocID="{06FFB960-6C48-4B28-8AE3-6D126EB9B878}" presName="hierRoot1" presStyleCnt="0"/>
      <dgm:spPr/>
    </dgm:pt>
    <dgm:pt modelId="{290B90C3-2C27-4630-935A-C885672D7C82}" type="pres">
      <dgm:prSet presAssocID="{06FFB960-6C48-4B28-8AE3-6D126EB9B878}" presName="composite" presStyleCnt="0"/>
      <dgm:spPr/>
    </dgm:pt>
    <dgm:pt modelId="{53E525F3-FAD4-4908-B416-FECBBA0760D8}" type="pres">
      <dgm:prSet presAssocID="{06FFB960-6C48-4B28-8AE3-6D126EB9B878}" presName="background" presStyleLbl="node0" presStyleIdx="1" presStyleCnt="2"/>
      <dgm:spPr/>
    </dgm:pt>
    <dgm:pt modelId="{064C9FE5-9FCB-488C-BAD2-86A52F65D70C}" type="pres">
      <dgm:prSet presAssocID="{06FFB960-6C48-4B28-8AE3-6D126EB9B878}" presName="text" presStyleLbl="fgAcc0" presStyleIdx="1" presStyleCnt="2">
        <dgm:presLayoutVars>
          <dgm:chPref val="3"/>
        </dgm:presLayoutVars>
      </dgm:prSet>
      <dgm:spPr/>
    </dgm:pt>
    <dgm:pt modelId="{21842430-9081-4826-AC55-2FC75C4CF123}" type="pres">
      <dgm:prSet presAssocID="{06FFB960-6C48-4B28-8AE3-6D126EB9B878}" presName="hierChild2" presStyleCnt="0"/>
      <dgm:spPr/>
    </dgm:pt>
  </dgm:ptLst>
  <dgm:cxnLst>
    <dgm:cxn modelId="{4DC5306C-45AB-4AA5-A994-7E3C95C679E8}" srcId="{30DDD0F3-E682-4FB8-97E7-0D3C35582E90}" destId="{06FFB960-6C48-4B28-8AE3-6D126EB9B878}" srcOrd="1" destOrd="0" parTransId="{C80F7D91-6DF1-472D-8DAE-52F0CC6C5083}" sibTransId="{54AB027D-9A33-4A73-B2B0-F24FB96F5E8A}"/>
    <dgm:cxn modelId="{420D464E-CD0B-4677-A25B-AFFBD8F00828}" srcId="{30DDD0F3-E682-4FB8-97E7-0D3C35582E90}" destId="{713DA706-3CDB-40CF-9687-B31D8D329CD3}" srcOrd="0" destOrd="0" parTransId="{42BE6DC8-A4EA-44FD-BF8C-F89434A320A7}" sibTransId="{F293D801-AE01-4C21-9026-E051FBE6ADFD}"/>
    <dgm:cxn modelId="{6ABD737B-7471-4C31-BF2F-1DF26555DCAD}" type="presOf" srcId="{30DDD0F3-E682-4FB8-97E7-0D3C35582E90}" destId="{0D2E962B-960F-4641-9527-6A0727FB4EEC}" srcOrd="0" destOrd="0" presId="urn:microsoft.com/office/officeart/2005/8/layout/hierarchy1"/>
    <dgm:cxn modelId="{1B86B995-9D7C-428F-BDBB-1505674B598C}" type="presOf" srcId="{06FFB960-6C48-4B28-8AE3-6D126EB9B878}" destId="{064C9FE5-9FCB-488C-BAD2-86A52F65D70C}" srcOrd="0" destOrd="0" presId="urn:microsoft.com/office/officeart/2005/8/layout/hierarchy1"/>
    <dgm:cxn modelId="{5C8C4DA4-8BFE-48D7-BEDE-EA99B113E3BF}" type="presOf" srcId="{713DA706-3CDB-40CF-9687-B31D8D329CD3}" destId="{7B61629D-C01D-4CE4-B3F1-166832CCD972}" srcOrd="0" destOrd="0" presId="urn:microsoft.com/office/officeart/2005/8/layout/hierarchy1"/>
    <dgm:cxn modelId="{E51CC196-4780-4F4C-9E0D-C2D422E48290}" type="presParOf" srcId="{0D2E962B-960F-4641-9527-6A0727FB4EEC}" destId="{50FA3560-6CD6-4C1D-8AE0-24A5043AC2E8}" srcOrd="0" destOrd="0" presId="urn:microsoft.com/office/officeart/2005/8/layout/hierarchy1"/>
    <dgm:cxn modelId="{B1E24CD5-470A-4FCB-9441-D1CF4706C01B}" type="presParOf" srcId="{50FA3560-6CD6-4C1D-8AE0-24A5043AC2E8}" destId="{55540700-CCD5-45E1-B97C-998B70FFDF60}" srcOrd="0" destOrd="0" presId="urn:microsoft.com/office/officeart/2005/8/layout/hierarchy1"/>
    <dgm:cxn modelId="{2B7DA38C-F027-496E-A5E5-3685D803D1B4}" type="presParOf" srcId="{55540700-CCD5-45E1-B97C-998B70FFDF60}" destId="{A681FCF2-73EE-4C4D-86EA-6DCD87354ACD}" srcOrd="0" destOrd="0" presId="urn:microsoft.com/office/officeart/2005/8/layout/hierarchy1"/>
    <dgm:cxn modelId="{4E0617A8-F74B-4DA1-A83D-DE27001FF4CD}" type="presParOf" srcId="{55540700-CCD5-45E1-B97C-998B70FFDF60}" destId="{7B61629D-C01D-4CE4-B3F1-166832CCD972}" srcOrd="1" destOrd="0" presId="urn:microsoft.com/office/officeart/2005/8/layout/hierarchy1"/>
    <dgm:cxn modelId="{89B31885-2104-4A17-8753-BBDD24EC330A}" type="presParOf" srcId="{50FA3560-6CD6-4C1D-8AE0-24A5043AC2E8}" destId="{285CBFD4-B151-4255-92D5-262C4FA8B940}" srcOrd="1" destOrd="0" presId="urn:microsoft.com/office/officeart/2005/8/layout/hierarchy1"/>
    <dgm:cxn modelId="{EBA7BA29-91E5-4578-A727-F5961DA0DC2B}" type="presParOf" srcId="{0D2E962B-960F-4641-9527-6A0727FB4EEC}" destId="{D465F9F4-C201-4717-9076-DED1A354B0BE}" srcOrd="1" destOrd="0" presId="urn:microsoft.com/office/officeart/2005/8/layout/hierarchy1"/>
    <dgm:cxn modelId="{69CC0E12-EDD4-4097-9445-069C30F75C1E}" type="presParOf" srcId="{D465F9F4-C201-4717-9076-DED1A354B0BE}" destId="{290B90C3-2C27-4630-935A-C885672D7C82}" srcOrd="0" destOrd="0" presId="urn:microsoft.com/office/officeart/2005/8/layout/hierarchy1"/>
    <dgm:cxn modelId="{A15C6C0B-A272-4C9D-B268-50190119BD2B}" type="presParOf" srcId="{290B90C3-2C27-4630-935A-C885672D7C82}" destId="{53E525F3-FAD4-4908-B416-FECBBA0760D8}" srcOrd="0" destOrd="0" presId="urn:microsoft.com/office/officeart/2005/8/layout/hierarchy1"/>
    <dgm:cxn modelId="{4D0B685D-338C-4BA7-8C81-1074866BE71B}" type="presParOf" srcId="{290B90C3-2C27-4630-935A-C885672D7C82}" destId="{064C9FE5-9FCB-488C-BAD2-86A52F65D70C}" srcOrd="1" destOrd="0" presId="urn:microsoft.com/office/officeart/2005/8/layout/hierarchy1"/>
    <dgm:cxn modelId="{30527CB5-5ADA-4F61-80DE-F04AF66C991A}" type="presParOf" srcId="{D465F9F4-C201-4717-9076-DED1A354B0BE}" destId="{21842430-9081-4826-AC55-2FC75C4CF12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A5DC0E-0D3C-46F6-9625-5576FF5620C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8A51306-EE9C-4333-8F6E-094D20EDACF1}">
      <dgm:prSet custT="1"/>
      <dgm:spPr/>
      <dgm:t>
        <a:bodyPr/>
        <a:lstStyle/>
        <a:p>
          <a:r>
            <a:rPr lang="en-GB" sz="1800" b="0" i="0" dirty="0"/>
            <a:t>We will provide all the information via My Highcliffe, including formal letter templates</a:t>
          </a:r>
          <a:r>
            <a:rPr lang="en-GB" sz="1500" b="0" i="0" dirty="0"/>
            <a:t>.</a:t>
          </a:r>
          <a:endParaRPr lang="en-US" sz="1500" dirty="0"/>
        </a:p>
      </dgm:t>
    </dgm:pt>
    <dgm:pt modelId="{B7830D70-8AA0-4382-B218-4128342D82CA}" type="parTrans" cxnId="{EDDFDF53-A3F6-4B60-A85C-42860AD06D84}">
      <dgm:prSet/>
      <dgm:spPr/>
      <dgm:t>
        <a:bodyPr/>
        <a:lstStyle/>
        <a:p>
          <a:endParaRPr lang="en-US"/>
        </a:p>
      </dgm:t>
    </dgm:pt>
    <dgm:pt modelId="{8DAB61C3-59EA-4DDD-9F8C-8F8104C79F4B}" type="sibTrans" cxnId="{EDDFDF53-A3F6-4B60-A85C-42860AD06D84}">
      <dgm:prSet/>
      <dgm:spPr/>
      <dgm:t>
        <a:bodyPr/>
        <a:lstStyle/>
        <a:p>
          <a:endParaRPr lang="en-US"/>
        </a:p>
      </dgm:t>
    </dgm:pt>
    <dgm:pt modelId="{FDA988BE-A9A1-4969-8F83-5816D3A0AB6A}">
      <dgm:prSet custT="1"/>
      <dgm:spPr/>
      <dgm:t>
        <a:bodyPr/>
        <a:lstStyle/>
        <a:p>
          <a:r>
            <a:rPr lang="en-GB" sz="1800" b="0" i="0" dirty="0"/>
            <a:t>Access to the database </a:t>
          </a:r>
          <a:r>
            <a:rPr lang="en-GB" sz="1800" b="0" i="0" u="sng" dirty="0">
              <a:hlinkClick xmlns:r="http://schemas.openxmlformats.org/officeDocument/2006/relationships" r:id="rId1"/>
            </a:rPr>
            <a:t>http://dorset.learnaboutwork.org</a:t>
          </a:r>
          <a:endParaRPr lang="en-US" sz="1800" dirty="0"/>
        </a:p>
      </dgm:t>
    </dgm:pt>
    <dgm:pt modelId="{6C516D48-47DD-4EF6-BB52-CF661CBF992F}" type="parTrans" cxnId="{DE17B911-3C6B-40C5-B5CF-CDA8E7B1AEFE}">
      <dgm:prSet/>
      <dgm:spPr/>
      <dgm:t>
        <a:bodyPr/>
        <a:lstStyle/>
        <a:p>
          <a:endParaRPr lang="en-US"/>
        </a:p>
      </dgm:t>
    </dgm:pt>
    <dgm:pt modelId="{A6072204-9326-4791-B0B4-E9FC81BD2073}" type="sibTrans" cxnId="{DE17B911-3C6B-40C5-B5CF-CDA8E7B1AEFE}">
      <dgm:prSet/>
      <dgm:spPr/>
      <dgm:t>
        <a:bodyPr/>
        <a:lstStyle/>
        <a:p>
          <a:endParaRPr lang="en-US"/>
        </a:p>
      </dgm:t>
    </dgm:pt>
    <dgm:pt modelId="{E4FFD06F-BE79-47C8-9F0E-2648E7B57816}">
      <dgm:prSet custT="1"/>
      <dgm:spPr/>
      <dgm:t>
        <a:bodyPr/>
        <a:lstStyle/>
        <a:p>
          <a:r>
            <a:rPr lang="en-GB" sz="1800" b="0" i="0" dirty="0"/>
            <a:t>Provide the opportunity to have a ‘mock’ interview.</a:t>
          </a:r>
          <a:endParaRPr lang="en-US" sz="1800" dirty="0"/>
        </a:p>
      </dgm:t>
    </dgm:pt>
    <dgm:pt modelId="{9C36B6B1-6AF5-4944-8513-0AB8211369C8}" type="parTrans" cxnId="{60627D05-19DC-4201-91D8-A6219D0694E4}">
      <dgm:prSet/>
      <dgm:spPr/>
      <dgm:t>
        <a:bodyPr/>
        <a:lstStyle/>
        <a:p>
          <a:endParaRPr lang="en-US"/>
        </a:p>
      </dgm:t>
    </dgm:pt>
    <dgm:pt modelId="{7C2678FE-0F52-4A0D-AF5C-7308A12821DF}" type="sibTrans" cxnId="{60627D05-19DC-4201-91D8-A6219D0694E4}">
      <dgm:prSet/>
      <dgm:spPr/>
      <dgm:t>
        <a:bodyPr/>
        <a:lstStyle/>
        <a:p>
          <a:endParaRPr lang="en-US"/>
        </a:p>
      </dgm:t>
    </dgm:pt>
    <dgm:pt modelId="{E8197DF7-EC86-4B29-AF9A-63749074C4A1}">
      <dgm:prSet custT="1"/>
      <dgm:spPr/>
      <dgm:t>
        <a:bodyPr/>
        <a:lstStyle/>
        <a:p>
          <a:r>
            <a:rPr lang="en-GB" sz="1800" b="0" i="0" dirty="0"/>
            <a:t>Prepare formal letters of application and a CV.</a:t>
          </a:r>
          <a:endParaRPr lang="en-US" sz="1800" dirty="0"/>
        </a:p>
      </dgm:t>
    </dgm:pt>
    <dgm:pt modelId="{3864EE2F-10F4-4E61-B881-7FF3A1C4E6D4}" type="parTrans" cxnId="{5EAA276C-5F56-4D00-9F31-9AE080D8F092}">
      <dgm:prSet/>
      <dgm:spPr/>
      <dgm:t>
        <a:bodyPr/>
        <a:lstStyle/>
        <a:p>
          <a:endParaRPr lang="en-US"/>
        </a:p>
      </dgm:t>
    </dgm:pt>
    <dgm:pt modelId="{639419AC-32A0-4AC2-AB57-A58007E055C3}" type="sibTrans" cxnId="{5EAA276C-5F56-4D00-9F31-9AE080D8F092}">
      <dgm:prSet/>
      <dgm:spPr/>
      <dgm:t>
        <a:bodyPr/>
        <a:lstStyle/>
        <a:p>
          <a:endParaRPr lang="en-US"/>
        </a:p>
      </dgm:t>
    </dgm:pt>
    <dgm:pt modelId="{3053ACAE-C732-4622-8897-96D01512429F}">
      <dgm:prSet custT="1"/>
      <dgm:spPr/>
      <dgm:t>
        <a:bodyPr/>
        <a:lstStyle/>
        <a:p>
          <a:r>
            <a:rPr lang="en-GB" sz="1800" b="0" i="0" dirty="0"/>
            <a:t>Careers guidance interviews.</a:t>
          </a:r>
          <a:endParaRPr lang="en-US" sz="1800" dirty="0"/>
        </a:p>
      </dgm:t>
    </dgm:pt>
    <dgm:pt modelId="{6B09E6A5-947A-46C9-BD55-193EA6D0CBD9}" type="parTrans" cxnId="{6366A35F-4ACC-47DF-AAC1-7BA6E4CF7F3C}">
      <dgm:prSet/>
      <dgm:spPr/>
      <dgm:t>
        <a:bodyPr/>
        <a:lstStyle/>
        <a:p>
          <a:endParaRPr lang="en-US"/>
        </a:p>
      </dgm:t>
    </dgm:pt>
    <dgm:pt modelId="{BA7A113C-719A-4C73-B3CC-1981CA1621F9}" type="sibTrans" cxnId="{6366A35F-4ACC-47DF-AAC1-7BA6E4CF7F3C}">
      <dgm:prSet/>
      <dgm:spPr/>
      <dgm:t>
        <a:bodyPr/>
        <a:lstStyle/>
        <a:p>
          <a:endParaRPr lang="en-US"/>
        </a:p>
      </dgm:t>
    </dgm:pt>
    <dgm:pt modelId="{52386C65-9D7D-4592-A73C-0ABFB037D568}" type="pres">
      <dgm:prSet presAssocID="{3FA5DC0E-0D3C-46F6-9625-5576FF5620CD}" presName="root" presStyleCnt="0">
        <dgm:presLayoutVars>
          <dgm:dir/>
          <dgm:resizeHandles val="exact"/>
        </dgm:presLayoutVars>
      </dgm:prSet>
      <dgm:spPr/>
    </dgm:pt>
    <dgm:pt modelId="{6D9ADCEC-7401-4833-BD4B-BDF2F542C402}" type="pres">
      <dgm:prSet presAssocID="{3FA5DC0E-0D3C-46F6-9625-5576FF5620CD}" presName="container" presStyleCnt="0">
        <dgm:presLayoutVars>
          <dgm:dir/>
          <dgm:resizeHandles val="exact"/>
        </dgm:presLayoutVars>
      </dgm:prSet>
      <dgm:spPr/>
    </dgm:pt>
    <dgm:pt modelId="{E946241D-A8C8-4C36-9DE7-4D2E2C06F759}" type="pres">
      <dgm:prSet presAssocID="{F8A51306-EE9C-4333-8F6E-094D20EDACF1}" presName="compNode" presStyleCnt="0"/>
      <dgm:spPr/>
    </dgm:pt>
    <dgm:pt modelId="{483AB763-E777-40B1-BDCE-D86E55B392CD}" type="pres">
      <dgm:prSet presAssocID="{F8A51306-EE9C-4333-8F6E-094D20EDACF1}" presName="iconBgRect" presStyleLbl="bgShp" presStyleIdx="0" presStyleCnt="5"/>
      <dgm:spPr/>
    </dgm:pt>
    <dgm:pt modelId="{8A4D6FD6-0CA0-4F5F-8E0F-442EABA4301A}" type="pres">
      <dgm:prSet presAssocID="{F8A51306-EE9C-4333-8F6E-094D20EDACF1}"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nvelope"/>
        </a:ext>
      </dgm:extLst>
    </dgm:pt>
    <dgm:pt modelId="{2B552A06-CA63-4A79-8805-5D70295DAB68}" type="pres">
      <dgm:prSet presAssocID="{F8A51306-EE9C-4333-8F6E-094D20EDACF1}" presName="spaceRect" presStyleCnt="0"/>
      <dgm:spPr/>
    </dgm:pt>
    <dgm:pt modelId="{FB021B5A-A356-45F6-9891-7B73DE33AC83}" type="pres">
      <dgm:prSet presAssocID="{F8A51306-EE9C-4333-8F6E-094D20EDACF1}" presName="textRect" presStyleLbl="revTx" presStyleIdx="0" presStyleCnt="5">
        <dgm:presLayoutVars>
          <dgm:chMax val="1"/>
          <dgm:chPref val="1"/>
        </dgm:presLayoutVars>
      </dgm:prSet>
      <dgm:spPr/>
    </dgm:pt>
    <dgm:pt modelId="{2C281A1F-90B7-430D-985C-153C6E901AAE}" type="pres">
      <dgm:prSet presAssocID="{8DAB61C3-59EA-4DDD-9F8C-8F8104C79F4B}" presName="sibTrans" presStyleLbl="sibTrans2D1" presStyleIdx="0" presStyleCnt="0"/>
      <dgm:spPr/>
    </dgm:pt>
    <dgm:pt modelId="{7C7F1156-9758-479A-A320-E23BEA6C4242}" type="pres">
      <dgm:prSet presAssocID="{FDA988BE-A9A1-4969-8F83-5816D3A0AB6A}" presName="compNode" presStyleCnt="0"/>
      <dgm:spPr/>
    </dgm:pt>
    <dgm:pt modelId="{27175821-C8BD-48AC-A616-A0D34EF9C05D}" type="pres">
      <dgm:prSet presAssocID="{FDA988BE-A9A1-4969-8F83-5816D3A0AB6A}" presName="iconBgRect" presStyleLbl="bgShp" presStyleIdx="1" presStyleCnt="5"/>
      <dgm:spPr/>
    </dgm:pt>
    <dgm:pt modelId="{3709657E-DB27-4053-84CB-7AA9FEC2DFE9}" type="pres">
      <dgm:prSet presAssocID="{FDA988BE-A9A1-4969-8F83-5816D3A0AB6A}"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arker"/>
        </a:ext>
      </dgm:extLst>
    </dgm:pt>
    <dgm:pt modelId="{B2A76EF8-3FBC-44CC-A931-B7F3771088DB}" type="pres">
      <dgm:prSet presAssocID="{FDA988BE-A9A1-4969-8F83-5816D3A0AB6A}" presName="spaceRect" presStyleCnt="0"/>
      <dgm:spPr/>
    </dgm:pt>
    <dgm:pt modelId="{2F9B52AC-5D01-4AF1-8066-F4D9A3810104}" type="pres">
      <dgm:prSet presAssocID="{FDA988BE-A9A1-4969-8F83-5816D3A0AB6A}" presName="textRect" presStyleLbl="revTx" presStyleIdx="1" presStyleCnt="5">
        <dgm:presLayoutVars>
          <dgm:chMax val="1"/>
          <dgm:chPref val="1"/>
        </dgm:presLayoutVars>
      </dgm:prSet>
      <dgm:spPr/>
    </dgm:pt>
    <dgm:pt modelId="{B859E4B0-A076-42D9-BCDD-17E4BCBAE22A}" type="pres">
      <dgm:prSet presAssocID="{A6072204-9326-4791-B0B4-E9FC81BD2073}" presName="sibTrans" presStyleLbl="sibTrans2D1" presStyleIdx="0" presStyleCnt="0"/>
      <dgm:spPr/>
    </dgm:pt>
    <dgm:pt modelId="{8AA9D55D-9183-4B63-887F-395174F4248B}" type="pres">
      <dgm:prSet presAssocID="{E4FFD06F-BE79-47C8-9F0E-2648E7B57816}" presName="compNode" presStyleCnt="0"/>
      <dgm:spPr/>
    </dgm:pt>
    <dgm:pt modelId="{880F61AC-AE58-439E-9854-B49656BD69F5}" type="pres">
      <dgm:prSet presAssocID="{E4FFD06F-BE79-47C8-9F0E-2648E7B57816}" presName="iconBgRect" presStyleLbl="bgShp" presStyleIdx="2" presStyleCnt="5"/>
      <dgm:spPr/>
    </dgm:pt>
    <dgm:pt modelId="{049FAE66-D18E-4FD2-B2FD-C91856361E41}" type="pres">
      <dgm:prSet presAssocID="{E4FFD06F-BE79-47C8-9F0E-2648E7B57816}"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Marketing"/>
        </a:ext>
      </dgm:extLst>
    </dgm:pt>
    <dgm:pt modelId="{D7DFFDA7-79BD-4A60-804D-FA185B0B0043}" type="pres">
      <dgm:prSet presAssocID="{E4FFD06F-BE79-47C8-9F0E-2648E7B57816}" presName="spaceRect" presStyleCnt="0"/>
      <dgm:spPr/>
    </dgm:pt>
    <dgm:pt modelId="{704E2EED-9C7C-4776-89A1-29C96038E87D}" type="pres">
      <dgm:prSet presAssocID="{E4FFD06F-BE79-47C8-9F0E-2648E7B57816}" presName="textRect" presStyleLbl="revTx" presStyleIdx="2" presStyleCnt="5">
        <dgm:presLayoutVars>
          <dgm:chMax val="1"/>
          <dgm:chPref val="1"/>
        </dgm:presLayoutVars>
      </dgm:prSet>
      <dgm:spPr/>
    </dgm:pt>
    <dgm:pt modelId="{E2829543-3DA4-4991-B821-4448BCA52914}" type="pres">
      <dgm:prSet presAssocID="{7C2678FE-0F52-4A0D-AF5C-7308A12821DF}" presName="sibTrans" presStyleLbl="sibTrans2D1" presStyleIdx="0" presStyleCnt="0"/>
      <dgm:spPr/>
    </dgm:pt>
    <dgm:pt modelId="{94E61395-3FEE-4048-A948-BBD0DDD197FF}" type="pres">
      <dgm:prSet presAssocID="{E8197DF7-EC86-4B29-AF9A-63749074C4A1}" presName="compNode" presStyleCnt="0"/>
      <dgm:spPr/>
    </dgm:pt>
    <dgm:pt modelId="{DE27E4B8-0719-47CE-97F4-AA0088C77B5C}" type="pres">
      <dgm:prSet presAssocID="{E8197DF7-EC86-4B29-AF9A-63749074C4A1}" presName="iconBgRect" presStyleLbl="bgShp" presStyleIdx="3" presStyleCnt="5"/>
      <dgm:spPr/>
    </dgm:pt>
    <dgm:pt modelId="{E5A3418B-5125-49D3-8171-43AC694F840A}" type="pres">
      <dgm:prSet presAssocID="{E8197DF7-EC86-4B29-AF9A-63749074C4A1}"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Document"/>
        </a:ext>
      </dgm:extLst>
    </dgm:pt>
    <dgm:pt modelId="{21B458BE-BEE1-4020-9B7B-29FA232CDB3A}" type="pres">
      <dgm:prSet presAssocID="{E8197DF7-EC86-4B29-AF9A-63749074C4A1}" presName="spaceRect" presStyleCnt="0"/>
      <dgm:spPr/>
    </dgm:pt>
    <dgm:pt modelId="{D4BF5D04-85AD-4C2E-B969-393718307FC8}" type="pres">
      <dgm:prSet presAssocID="{E8197DF7-EC86-4B29-AF9A-63749074C4A1}" presName="textRect" presStyleLbl="revTx" presStyleIdx="3" presStyleCnt="5">
        <dgm:presLayoutVars>
          <dgm:chMax val="1"/>
          <dgm:chPref val="1"/>
        </dgm:presLayoutVars>
      </dgm:prSet>
      <dgm:spPr/>
    </dgm:pt>
    <dgm:pt modelId="{3C5B3912-52F3-499A-9A4A-2883AD26DECF}" type="pres">
      <dgm:prSet presAssocID="{639419AC-32A0-4AC2-AB57-A58007E055C3}" presName="sibTrans" presStyleLbl="sibTrans2D1" presStyleIdx="0" presStyleCnt="0"/>
      <dgm:spPr/>
    </dgm:pt>
    <dgm:pt modelId="{6BD941D5-6329-43A4-947F-B99D6273EAB7}" type="pres">
      <dgm:prSet presAssocID="{3053ACAE-C732-4622-8897-96D01512429F}" presName="compNode" presStyleCnt="0"/>
      <dgm:spPr/>
    </dgm:pt>
    <dgm:pt modelId="{13BCBE0F-1760-4652-9B61-68AA24CAECCA}" type="pres">
      <dgm:prSet presAssocID="{3053ACAE-C732-4622-8897-96D01512429F}" presName="iconBgRect" presStyleLbl="bgShp" presStyleIdx="4" presStyleCnt="5"/>
      <dgm:spPr/>
    </dgm:pt>
    <dgm:pt modelId="{A2BA60A3-E965-4008-AD0C-7B68853AD280}" type="pres">
      <dgm:prSet presAssocID="{3053ACAE-C732-4622-8897-96D01512429F}"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Handshake"/>
        </a:ext>
      </dgm:extLst>
    </dgm:pt>
    <dgm:pt modelId="{F55EA9FB-78F1-43FF-AF21-710CE597D7EC}" type="pres">
      <dgm:prSet presAssocID="{3053ACAE-C732-4622-8897-96D01512429F}" presName="spaceRect" presStyleCnt="0"/>
      <dgm:spPr/>
    </dgm:pt>
    <dgm:pt modelId="{9963A260-27D9-4528-B317-35B4271CF423}" type="pres">
      <dgm:prSet presAssocID="{3053ACAE-C732-4622-8897-96D01512429F}" presName="textRect" presStyleLbl="revTx" presStyleIdx="4" presStyleCnt="5">
        <dgm:presLayoutVars>
          <dgm:chMax val="1"/>
          <dgm:chPref val="1"/>
        </dgm:presLayoutVars>
      </dgm:prSet>
      <dgm:spPr/>
    </dgm:pt>
  </dgm:ptLst>
  <dgm:cxnLst>
    <dgm:cxn modelId="{60627D05-19DC-4201-91D8-A6219D0694E4}" srcId="{3FA5DC0E-0D3C-46F6-9625-5576FF5620CD}" destId="{E4FFD06F-BE79-47C8-9F0E-2648E7B57816}" srcOrd="2" destOrd="0" parTransId="{9C36B6B1-6AF5-4944-8513-0AB8211369C8}" sibTransId="{7C2678FE-0F52-4A0D-AF5C-7308A12821DF}"/>
    <dgm:cxn modelId="{B7339107-E194-45A9-9CE1-91B736A38EB6}" type="presOf" srcId="{A6072204-9326-4791-B0B4-E9FC81BD2073}" destId="{B859E4B0-A076-42D9-BCDD-17E4BCBAE22A}" srcOrd="0" destOrd="0" presId="urn:microsoft.com/office/officeart/2018/2/layout/IconCircleList"/>
    <dgm:cxn modelId="{DE17B911-3C6B-40C5-B5CF-CDA8E7B1AEFE}" srcId="{3FA5DC0E-0D3C-46F6-9625-5576FF5620CD}" destId="{FDA988BE-A9A1-4969-8F83-5816D3A0AB6A}" srcOrd="1" destOrd="0" parTransId="{6C516D48-47DD-4EF6-BB52-CF661CBF992F}" sibTransId="{A6072204-9326-4791-B0B4-E9FC81BD2073}"/>
    <dgm:cxn modelId="{B2CE153D-A858-4A63-B5A9-6DCC0B6CAAD3}" type="presOf" srcId="{E4FFD06F-BE79-47C8-9F0E-2648E7B57816}" destId="{704E2EED-9C7C-4776-89A1-29C96038E87D}" srcOrd="0" destOrd="0" presId="urn:microsoft.com/office/officeart/2018/2/layout/IconCircleList"/>
    <dgm:cxn modelId="{6366A35F-4ACC-47DF-AAC1-7BA6E4CF7F3C}" srcId="{3FA5DC0E-0D3C-46F6-9625-5576FF5620CD}" destId="{3053ACAE-C732-4622-8897-96D01512429F}" srcOrd="4" destOrd="0" parTransId="{6B09E6A5-947A-46C9-BD55-193EA6D0CBD9}" sibTransId="{BA7A113C-719A-4C73-B3CC-1981CA1621F9}"/>
    <dgm:cxn modelId="{CB07B35F-9DBE-461B-AC92-2412319FA7DE}" type="presOf" srcId="{FDA988BE-A9A1-4969-8F83-5816D3A0AB6A}" destId="{2F9B52AC-5D01-4AF1-8066-F4D9A3810104}" srcOrd="0" destOrd="0" presId="urn:microsoft.com/office/officeart/2018/2/layout/IconCircleList"/>
    <dgm:cxn modelId="{59197B69-4C6F-410A-9E80-C8A34CF8EF80}" type="presOf" srcId="{639419AC-32A0-4AC2-AB57-A58007E055C3}" destId="{3C5B3912-52F3-499A-9A4A-2883AD26DECF}" srcOrd="0" destOrd="0" presId="urn:microsoft.com/office/officeart/2018/2/layout/IconCircleList"/>
    <dgm:cxn modelId="{FC38E869-CF98-4A7E-AA82-4EFB349416C0}" type="presOf" srcId="{E8197DF7-EC86-4B29-AF9A-63749074C4A1}" destId="{D4BF5D04-85AD-4C2E-B969-393718307FC8}" srcOrd="0" destOrd="0" presId="urn:microsoft.com/office/officeart/2018/2/layout/IconCircleList"/>
    <dgm:cxn modelId="{5EAA276C-5F56-4D00-9F31-9AE080D8F092}" srcId="{3FA5DC0E-0D3C-46F6-9625-5576FF5620CD}" destId="{E8197DF7-EC86-4B29-AF9A-63749074C4A1}" srcOrd="3" destOrd="0" parTransId="{3864EE2F-10F4-4E61-B881-7FF3A1C4E6D4}" sibTransId="{639419AC-32A0-4AC2-AB57-A58007E055C3}"/>
    <dgm:cxn modelId="{EDDFDF53-A3F6-4B60-A85C-42860AD06D84}" srcId="{3FA5DC0E-0D3C-46F6-9625-5576FF5620CD}" destId="{F8A51306-EE9C-4333-8F6E-094D20EDACF1}" srcOrd="0" destOrd="0" parTransId="{B7830D70-8AA0-4382-B218-4128342D82CA}" sibTransId="{8DAB61C3-59EA-4DDD-9F8C-8F8104C79F4B}"/>
    <dgm:cxn modelId="{667E28B1-095A-4F94-8B0B-13574CD67CC5}" type="presOf" srcId="{F8A51306-EE9C-4333-8F6E-094D20EDACF1}" destId="{FB021B5A-A356-45F6-9891-7B73DE33AC83}" srcOrd="0" destOrd="0" presId="urn:microsoft.com/office/officeart/2018/2/layout/IconCircleList"/>
    <dgm:cxn modelId="{1EB58DB8-52C9-4AE4-892B-DD4C94CFDFD9}" type="presOf" srcId="{8DAB61C3-59EA-4DDD-9F8C-8F8104C79F4B}" destId="{2C281A1F-90B7-430D-985C-153C6E901AAE}" srcOrd="0" destOrd="0" presId="urn:microsoft.com/office/officeart/2018/2/layout/IconCircleList"/>
    <dgm:cxn modelId="{B0D90AD9-CF81-41F5-A4F0-D72120ACF2F1}" type="presOf" srcId="{3FA5DC0E-0D3C-46F6-9625-5576FF5620CD}" destId="{52386C65-9D7D-4592-A73C-0ABFB037D568}" srcOrd="0" destOrd="0" presId="urn:microsoft.com/office/officeart/2018/2/layout/IconCircleList"/>
    <dgm:cxn modelId="{2B320FDC-441F-4F74-8A65-68D6A60BCE23}" type="presOf" srcId="{7C2678FE-0F52-4A0D-AF5C-7308A12821DF}" destId="{E2829543-3DA4-4991-B821-4448BCA52914}" srcOrd="0" destOrd="0" presId="urn:microsoft.com/office/officeart/2018/2/layout/IconCircleList"/>
    <dgm:cxn modelId="{358B97F9-5F37-469E-9291-D0E6D5120A92}" type="presOf" srcId="{3053ACAE-C732-4622-8897-96D01512429F}" destId="{9963A260-27D9-4528-B317-35B4271CF423}" srcOrd="0" destOrd="0" presId="urn:microsoft.com/office/officeart/2018/2/layout/IconCircleList"/>
    <dgm:cxn modelId="{1ED8FA28-1CAE-4F15-AF8E-C4204D732346}" type="presParOf" srcId="{52386C65-9D7D-4592-A73C-0ABFB037D568}" destId="{6D9ADCEC-7401-4833-BD4B-BDF2F542C402}" srcOrd="0" destOrd="0" presId="urn:microsoft.com/office/officeart/2018/2/layout/IconCircleList"/>
    <dgm:cxn modelId="{08F274BB-0529-4853-AE00-32BC91CF47FD}" type="presParOf" srcId="{6D9ADCEC-7401-4833-BD4B-BDF2F542C402}" destId="{E946241D-A8C8-4C36-9DE7-4D2E2C06F759}" srcOrd="0" destOrd="0" presId="urn:microsoft.com/office/officeart/2018/2/layout/IconCircleList"/>
    <dgm:cxn modelId="{0345CFBA-E4E8-43E5-8537-73CC430C355D}" type="presParOf" srcId="{E946241D-A8C8-4C36-9DE7-4D2E2C06F759}" destId="{483AB763-E777-40B1-BDCE-D86E55B392CD}" srcOrd="0" destOrd="0" presId="urn:microsoft.com/office/officeart/2018/2/layout/IconCircleList"/>
    <dgm:cxn modelId="{0213000C-C093-4DCB-B86B-82C875E145B3}" type="presParOf" srcId="{E946241D-A8C8-4C36-9DE7-4D2E2C06F759}" destId="{8A4D6FD6-0CA0-4F5F-8E0F-442EABA4301A}" srcOrd="1" destOrd="0" presId="urn:microsoft.com/office/officeart/2018/2/layout/IconCircleList"/>
    <dgm:cxn modelId="{55CC81DD-F75E-4665-B12F-C7DF5C4A3D10}" type="presParOf" srcId="{E946241D-A8C8-4C36-9DE7-4D2E2C06F759}" destId="{2B552A06-CA63-4A79-8805-5D70295DAB68}" srcOrd="2" destOrd="0" presId="urn:microsoft.com/office/officeart/2018/2/layout/IconCircleList"/>
    <dgm:cxn modelId="{E193ACCB-1080-4EC7-8EB4-8B66E8ACA210}" type="presParOf" srcId="{E946241D-A8C8-4C36-9DE7-4D2E2C06F759}" destId="{FB021B5A-A356-45F6-9891-7B73DE33AC83}" srcOrd="3" destOrd="0" presId="urn:microsoft.com/office/officeart/2018/2/layout/IconCircleList"/>
    <dgm:cxn modelId="{60023CBC-0D91-47DA-8AB3-E1EFD59558E6}" type="presParOf" srcId="{6D9ADCEC-7401-4833-BD4B-BDF2F542C402}" destId="{2C281A1F-90B7-430D-985C-153C6E901AAE}" srcOrd="1" destOrd="0" presId="urn:microsoft.com/office/officeart/2018/2/layout/IconCircleList"/>
    <dgm:cxn modelId="{908384EB-B458-4E66-B869-DF33560AA015}" type="presParOf" srcId="{6D9ADCEC-7401-4833-BD4B-BDF2F542C402}" destId="{7C7F1156-9758-479A-A320-E23BEA6C4242}" srcOrd="2" destOrd="0" presId="urn:microsoft.com/office/officeart/2018/2/layout/IconCircleList"/>
    <dgm:cxn modelId="{3659A4DB-C316-43E4-9E52-126ADF00A475}" type="presParOf" srcId="{7C7F1156-9758-479A-A320-E23BEA6C4242}" destId="{27175821-C8BD-48AC-A616-A0D34EF9C05D}" srcOrd="0" destOrd="0" presId="urn:microsoft.com/office/officeart/2018/2/layout/IconCircleList"/>
    <dgm:cxn modelId="{B14E2C5B-7877-4602-A908-D1D4D2768A1A}" type="presParOf" srcId="{7C7F1156-9758-479A-A320-E23BEA6C4242}" destId="{3709657E-DB27-4053-84CB-7AA9FEC2DFE9}" srcOrd="1" destOrd="0" presId="urn:microsoft.com/office/officeart/2018/2/layout/IconCircleList"/>
    <dgm:cxn modelId="{4750CC17-CF3E-4B63-BBF4-2A4EDACAE618}" type="presParOf" srcId="{7C7F1156-9758-479A-A320-E23BEA6C4242}" destId="{B2A76EF8-3FBC-44CC-A931-B7F3771088DB}" srcOrd="2" destOrd="0" presId="urn:microsoft.com/office/officeart/2018/2/layout/IconCircleList"/>
    <dgm:cxn modelId="{BED3DA61-6928-47D1-B5BB-3D3324E095CB}" type="presParOf" srcId="{7C7F1156-9758-479A-A320-E23BEA6C4242}" destId="{2F9B52AC-5D01-4AF1-8066-F4D9A3810104}" srcOrd="3" destOrd="0" presId="urn:microsoft.com/office/officeart/2018/2/layout/IconCircleList"/>
    <dgm:cxn modelId="{08B32542-3284-4730-B0C6-58F3402FA004}" type="presParOf" srcId="{6D9ADCEC-7401-4833-BD4B-BDF2F542C402}" destId="{B859E4B0-A076-42D9-BCDD-17E4BCBAE22A}" srcOrd="3" destOrd="0" presId="urn:microsoft.com/office/officeart/2018/2/layout/IconCircleList"/>
    <dgm:cxn modelId="{A1CF59B9-6933-4CE1-8534-70906C668E53}" type="presParOf" srcId="{6D9ADCEC-7401-4833-BD4B-BDF2F542C402}" destId="{8AA9D55D-9183-4B63-887F-395174F4248B}" srcOrd="4" destOrd="0" presId="urn:microsoft.com/office/officeart/2018/2/layout/IconCircleList"/>
    <dgm:cxn modelId="{4BFE4A5C-2D15-411B-99DA-68D8AC83A00F}" type="presParOf" srcId="{8AA9D55D-9183-4B63-887F-395174F4248B}" destId="{880F61AC-AE58-439E-9854-B49656BD69F5}" srcOrd="0" destOrd="0" presId="urn:microsoft.com/office/officeart/2018/2/layout/IconCircleList"/>
    <dgm:cxn modelId="{2F6F89E7-729E-453A-88D4-0A8D49D28C39}" type="presParOf" srcId="{8AA9D55D-9183-4B63-887F-395174F4248B}" destId="{049FAE66-D18E-4FD2-B2FD-C91856361E41}" srcOrd="1" destOrd="0" presId="urn:microsoft.com/office/officeart/2018/2/layout/IconCircleList"/>
    <dgm:cxn modelId="{ED928FD8-5B62-4985-821C-15B0DC21D25F}" type="presParOf" srcId="{8AA9D55D-9183-4B63-887F-395174F4248B}" destId="{D7DFFDA7-79BD-4A60-804D-FA185B0B0043}" srcOrd="2" destOrd="0" presId="urn:microsoft.com/office/officeart/2018/2/layout/IconCircleList"/>
    <dgm:cxn modelId="{940B2EC7-1212-4AE7-8DEE-8FB70B3E23D7}" type="presParOf" srcId="{8AA9D55D-9183-4B63-887F-395174F4248B}" destId="{704E2EED-9C7C-4776-89A1-29C96038E87D}" srcOrd="3" destOrd="0" presId="urn:microsoft.com/office/officeart/2018/2/layout/IconCircleList"/>
    <dgm:cxn modelId="{37DA30E1-EEE6-4F50-A4FC-DD5EF489AFFB}" type="presParOf" srcId="{6D9ADCEC-7401-4833-BD4B-BDF2F542C402}" destId="{E2829543-3DA4-4991-B821-4448BCA52914}" srcOrd="5" destOrd="0" presId="urn:microsoft.com/office/officeart/2018/2/layout/IconCircleList"/>
    <dgm:cxn modelId="{D1A31285-4E31-4D70-A8EB-FAF0DE64A594}" type="presParOf" srcId="{6D9ADCEC-7401-4833-BD4B-BDF2F542C402}" destId="{94E61395-3FEE-4048-A948-BBD0DDD197FF}" srcOrd="6" destOrd="0" presId="urn:microsoft.com/office/officeart/2018/2/layout/IconCircleList"/>
    <dgm:cxn modelId="{E0C75E78-259E-468B-A723-01394C7B4DA2}" type="presParOf" srcId="{94E61395-3FEE-4048-A948-BBD0DDD197FF}" destId="{DE27E4B8-0719-47CE-97F4-AA0088C77B5C}" srcOrd="0" destOrd="0" presId="urn:microsoft.com/office/officeart/2018/2/layout/IconCircleList"/>
    <dgm:cxn modelId="{FCBA06BD-1270-4E83-A407-9B944131D680}" type="presParOf" srcId="{94E61395-3FEE-4048-A948-BBD0DDD197FF}" destId="{E5A3418B-5125-49D3-8171-43AC694F840A}" srcOrd="1" destOrd="0" presId="urn:microsoft.com/office/officeart/2018/2/layout/IconCircleList"/>
    <dgm:cxn modelId="{F32AC44D-2D79-47E6-86DF-E7069D07551B}" type="presParOf" srcId="{94E61395-3FEE-4048-A948-BBD0DDD197FF}" destId="{21B458BE-BEE1-4020-9B7B-29FA232CDB3A}" srcOrd="2" destOrd="0" presId="urn:microsoft.com/office/officeart/2018/2/layout/IconCircleList"/>
    <dgm:cxn modelId="{F96CF524-4DC6-4C70-87CF-04D2855EA36A}" type="presParOf" srcId="{94E61395-3FEE-4048-A948-BBD0DDD197FF}" destId="{D4BF5D04-85AD-4C2E-B969-393718307FC8}" srcOrd="3" destOrd="0" presId="urn:microsoft.com/office/officeart/2018/2/layout/IconCircleList"/>
    <dgm:cxn modelId="{33E23747-9643-4C49-AF14-FEC7D922F4D7}" type="presParOf" srcId="{6D9ADCEC-7401-4833-BD4B-BDF2F542C402}" destId="{3C5B3912-52F3-499A-9A4A-2883AD26DECF}" srcOrd="7" destOrd="0" presId="urn:microsoft.com/office/officeart/2018/2/layout/IconCircleList"/>
    <dgm:cxn modelId="{54857069-6D6E-4A0D-82F8-7D441736D67D}" type="presParOf" srcId="{6D9ADCEC-7401-4833-BD4B-BDF2F542C402}" destId="{6BD941D5-6329-43A4-947F-B99D6273EAB7}" srcOrd="8" destOrd="0" presId="urn:microsoft.com/office/officeart/2018/2/layout/IconCircleList"/>
    <dgm:cxn modelId="{65E580A9-2EA2-4E62-9C5B-968179852B2B}" type="presParOf" srcId="{6BD941D5-6329-43A4-947F-B99D6273EAB7}" destId="{13BCBE0F-1760-4652-9B61-68AA24CAECCA}" srcOrd="0" destOrd="0" presId="urn:microsoft.com/office/officeart/2018/2/layout/IconCircleList"/>
    <dgm:cxn modelId="{BA07E661-656E-4199-8B07-D2235B27198E}" type="presParOf" srcId="{6BD941D5-6329-43A4-947F-B99D6273EAB7}" destId="{A2BA60A3-E965-4008-AD0C-7B68853AD280}" srcOrd="1" destOrd="0" presId="urn:microsoft.com/office/officeart/2018/2/layout/IconCircleList"/>
    <dgm:cxn modelId="{6D6FF0B7-ED1D-4450-8D79-C7FDA01F3E9B}" type="presParOf" srcId="{6BD941D5-6329-43A4-947F-B99D6273EAB7}" destId="{F55EA9FB-78F1-43FF-AF21-710CE597D7EC}" srcOrd="2" destOrd="0" presId="urn:microsoft.com/office/officeart/2018/2/layout/IconCircleList"/>
    <dgm:cxn modelId="{CD67A345-CB17-4DD2-B902-14CC8CBBE9D5}" type="presParOf" srcId="{6BD941D5-6329-43A4-947F-B99D6273EAB7}" destId="{9963A260-27D9-4528-B317-35B4271CF42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9B940A-C53B-4360-9B24-0C002300937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678CF4-E8CE-4452-B0F3-D570D9AD7A7B}">
      <dgm:prSet/>
      <dgm:spPr/>
      <dgm:t>
        <a:bodyPr/>
        <a:lstStyle/>
        <a:p>
          <a:r>
            <a:rPr lang="en-GB"/>
            <a:t>External professional</a:t>
          </a:r>
          <a:endParaRPr lang="en-US"/>
        </a:p>
      </dgm:t>
    </dgm:pt>
    <dgm:pt modelId="{283158AD-69BC-4D78-8F37-12D2B3FB487C}" type="parTrans" cxnId="{1B07AEB6-1621-4E64-A208-50BEAE12066A}">
      <dgm:prSet/>
      <dgm:spPr/>
      <dgm:t>
        <a:bodyPr/>
        <a:lstStyle/>
        <a:p>
          <a:endParaRPr lang="en-US"/>
        </a:p>
      </dgm:t>
    </dgm:pt>
    <dgm:pt modelId="{790A6985-AC03-46C8-BD6D-7793A3CDF562}" type="sibTrans" cxnId="{1B07AEB6-1621-4E64-A208-50BEAE12066A}">
      <dgm:prSet/>
      <dgm:spPr/>
      <dgm:t>
        <a:bodyPr/>
        <a:lstStyle/>
        <a:p>
          <a:endParaRPr lang="en-US"/>
        </a:p>
      </dgm:t>
    </dgm:pt>
    <dgm:pt modelId="{75B3CFF8-49BF-4F2E-B27D-81B6F7E6AC1E}">
      <dgm:prSet/>
      <dgm:spPr/>
      <dgm:t>
        <a:bodyPr/>
        <a:lstStyle/>
        <a:p>
          <a:r>
            <a:rPr lang="en-GB"/>
            <a:t>Chamber of Commerce</a:t>
          </a:r>
          <a:endParaRPr lang="en-US"/>
        </a:p>
      </dgm:t>
    </dgm:pt>
    <dgm:pt modelId="{46E35A65-9509-4221-9D24-7A6496A8DF4A}" type="parTrans" cxnId="{CC9D054D-4B0A-40AC-9317-3CCC99128191}">
      <dgm:prSet/>
      <dgm:spPr/>
      <dgm:t>
        <a:bodyPr/>
        <a:lstStyle/>
        <a:p>
          <a:endParaRPr lang="en-US"/>
        </a:p>
      </dgm:t>
    </dgm:pt>
    <dgm:pt modelId="{1111BE6E-3048-4382-8C91-FBE693017E16}" type="sibTrans" cxnId="{CC9D054D-4B0A-40AC-9317-3CCC99128191}">
      <dgm:prSet/>
      <dgm:spPr/>
      <dgm:t>
        <a:bodyPr/>
        <a:lstStyle/>
        <a:p>
          <a:endParaRPr lang="en-US"/>
        </a:p>
      </dgm:t>
    </dgm:pt>
    <dgm:pt modelId="{4C6F8E82-165A-4849-B053-79BC3629B4CE}">
      <dgm:prSet/>
      <dgm:spPr/>
      <dgm:t>
        <a:bodyPr/>
        <a:lstStyle/>
        <a:p>
          <a:r>
            <a:rPr lang="en-GB"/>
            <a:t>Local industry staff</a:t>
          </a:r>
          <a:endParaRPr lang="en-US"/>
        </a:p>
      </dgm:t>
    </dgm:pt>
    <dgm:pt modelId="{0CF59DC2-6F84-417A-8F01-95B152DA9C48}" type="parTrans" cxnId="{C7F9F98C-0DA7-44B6-BBF9-57E89B5BA898}">
      <dgm:prSet/>
      <dgm:spPr/>
      <dgm:t>
        <a:bodyPr/>
        <a:lstStyle/>
        <a:p>
          <a:endParaRPr lang="en-US"/>
        </a:p>
      </dgm:t>
    </dgm:pt>
    <dgm:pt modelId="{F95BD51B-A2F6-4BA0-9045-41F3455E9E20}" type="sibTrans" cxnId="{C7F9F98C-0DA7-44B6-BBF9-57E89B5BA898}">
      <dgm:prSet/>
      <dgm:spPr/>
      <dgm:t>
        <a:bodyPr/>
        <a:lstStyle/>
        <a:p>
          <a:endParaRPr lang="en-US"/>
        </a:p>
      </dgm:t>
    </dgm:pt>
    <dgm:pt modelId="{896B3386-CF6F-4AAE-98C2-576120D577B0}">
      <dgm:prSet/>
      <dgm:spPr/>
      <dgm:t>
        <a:bodyPr/>
        <a:lstStyle/>
        <a:p>
          <a:r>
            <a:rPr lang="en-GB"/>
            <a:t>Highcliffe Rotary Club</a:t>
          </a:r>
          <a:endParaRPr lang="en-US"/>
        </a:p>
      </dgm:t>
    </dgm:pt>
    <dgm:pt modelId="{751D1033-09F0-464D-A572-DCCF31897E29}" type="parTrans" cxnId="{FEBA4E3E-027E-4B67-B141-81BC22AC753F}">
      <dgm:prSet/>
      <dgm:spPr/>
      <dgm:t>
        <a:bodyPr/>
        <a:lstStyle/>
        <a:p>
          <a:endParaRPr lang="en-US"/>
        </a:p>
      </dgm:t>
    </dgm:pt>
    <dgm:pt modelId="{42C198CC-8B0E-4780-A695-D8A40FB87B17}" type="sibTrans" cxnId="{FEBA4E3E-027E-4B67-B141-81BC22AC753F}">
      <dgm:prSet/>
      <dgm:spPr/>
      <dgm:t>
        <a:bodyPr/>
        <a:lstStyle/>
        <a:p>
          <a:endParaRPr lang="en-US"/>
        </a:p>
      </dgm:t>
    </dgm:pt>
    <dgm:pt modelId="{A3B26D4E-34BF-45CD-8F81-ECCA4779AF39}">
      <dgm:prSet/>
      <dgm:spPr/>
      <dgm:t>
        <a:bodyPr/>
        <a:lstStyle/>
        <a:p>
          <a:r>
            <a:rPr lang="en-GB" dirty="0"/>
            <a:t>20 min long	</a:t>
          </a:r>
          <a:endParaRPr lang="en-US" dirty="0"/>
        </a:p>
      </dgm:t>
    </dgm:pt>
    <dgm:pt modelId="{9B47CB75-3F6F-4FDA-A7B4-E2D77E6672AE}" type="parTrans" cxnId="{05D8957F-E051-405A-8638-315A6BF4E3C2}">
      <dgm:prSet/>
      <dgm:spPr/>
      <dgm:t>
        <a:bodyPr/>
        <a:lstStyle/>
        <a:p>
          <a:endParaRPr lang="en-US"/>
        </a:p>
      </dgm:t>
    </dgm:pt>
    <dgm:pt modelId="{F9A2BBAF-8410-4B7F-A9D3-06C1C7660AF7}" type="sibTrans" cxnId="{05D8957F-E051-405A-8638-315A6BF4E3C2}">
      <dgm:prSet/>
      <dgm:spPr/>
      <dgm:t>
        <a:bodyPr/>
        <a:lstStyle/>
        <a:p>
          <a:endParaRPr lang="en-US"/>
        </a:p>
      </dgm:t>
    </dgm:pt>
    <dgm:pt modelId="{40E6FDC5-9534-4EA0-850C-570DE44DCC6B}">
      <dgm:prSet/>
      <dgm:spPr/>
      <dgm:t>
        <a:bodyPr/>
        <a:lstStyle/>
        <a:p>
          <a:r>
            <a:rPr lang="en-GB" dirty="0"/>
            <a:t>Student portfolio</a:t>
          </a:r>
          <a:endParaRPr lang="en-US" dirty="0"/>
        </a:p>
      </dgm:t>
    </dgm:pt>
    <dgm:pt modelId="{4515B353-696C-44A1-B96A-63D358C574C9}" type="parTrans" cxnId="{974ACFB6-7752-4C47-9DEE-F19BCE9C2418}">
      <dgm:prSet/>
      <dgm:spPr/>
      <dgm:t>
        <a:bodyPr/>
        <a:lstStyle/>
        <a:p>
          <a:endParaRPr lang="en-US"/>
        </a:p>
      </dgm:t>
    </dgm:pt>
    <dgm:pt modelId="{F2676933-ACA9-424E-9507-F7A6724451BB}" type="sibTrans" cxnId="{974ACFB6-7752-4C47-9DEE-F19BCE9C2418}">
      <dgm:prSet/>
      <dgm:spPr/>
      <dgm:t>
        <a:bodyPr/>
        <a:lstStyle/>
        <a:p>
          <a:endParaRPr lang="en-US"/>
        </a:p>
      </dgm:t>
    </dgm:pt>
    <dgm:pt modelId="{E31190A3-7010-4A32-9532-B8105E67FFA8}">
      <dgm:prSet/>
      <dgm:spPr/>
      <dgm:t>
        <a:bodyPr/>
        <a:lstStyle/>
        <a:p>
          <a:r>
            <a:rPr lang="en-GB" dirty="0"/>
            <a:t>CV</a:t>
          </a:r>
          <a:endParaRPr lang="en-US" dirty="0"/>
        </a:p>
      </dgm:t>
    </dgm:pt>
    <dgm:pt modelId="{B3A3DC44-CB01-417A-B7A4-AF6C8A93C5B3}" type="parTrans" cxnId="{897B593A-F5A6-4704-BD4B-3F5E46778B44}">
      <dgm:prSet/>
      <dgm:spPr/>
      <dgm:t>
        <a:bodyPr/>
        <a:lstStyle/>
        <a:p>
          <a:endParaRPr lang="en-US"/>
        </a:p>
      </dgm:t>
    </dgm:pt>
    <dgm:pt modelId="{559361BF-F80B-4F55-87C2-18A58C18887D}" type="sibTrans" cxnId="{897B593A-F5A6-4704-BD4B-3F5E46778B44}">
      <dgm:prSet/>
      <dgm:spPr/>
      <dgm:t>
        <a:bodyPr/>
        <a:lstStyle/>
        <a:p>
          <a:endParaRPr lang="en-US"/>
        </a:p>
      </dgm:t>
    </dgm:pt>
    <dgm:pt modelId="{A770BA03-77B7-420A-8AC8-0DA5F952C895}">
      <dgm:prSet/>
      <dgm:spPr/>
      <dgm:t>
        <a:bodyPr/>
        <a:lstStyle/>
        <a:p>
          <a:r>
            <a:rPr lang="en-GB"/>
            <a:t>Personal statement</a:t>
          </a:r>
          <a:endParaRPr lang="en-US"/>
        </a:p>
      </dgm:t>
    </dgm:pt>
    <dgm:pt modelId="{D7137A5D-8AE6-47A4-BD18-7F6B67A74BD3}" type="parTrans" cxnId="{9BBDCA03-D642-4653-996F-C226F560D232}">
      <dgm:prSet/>
      <dgm:spPr/>
      <dgm:t>
        <a:bodyPr/>
        <a:lstStyle/>
        <a:p>
          <a:endParaRPr lang="en-US"/>
        </a:p>
      </dgm:t>
    </dgm:pt>
    <dgm:pt modelId="{8DFB8F8A-5658-4895-A139-150FFE1DBAE7}" type="sibTrans" cxnId="{9BBDCA03-D642-4653-996F-C226F560D232}">
      <dgm:prSet/>
      <dgm:spPr/>
      <dgm:t>
        <a:bodyPr/>
        <a:lstStyle/>
        <a:p>
          <a:endParaRPr lang="en-US"/>
        </a:p>
      </dgm:t>
    </dgm:pt>
    <dgm:pt modelId="{04B7E6B1-7C7D-40F2-B270-E77C421E533E}">
      <dgm:prSet/>
      <dgm:spPr/>
      <dgm:t>
        <a:bodyPr/>
        <a:lstStyle/>
        <a:p>
          <a:r>
            <a:rPr lang="en-GB"/>
            <a:t>Excellent work</a:t>
          </a:r>
          <a:endParaRPr lang="en-US"/>
        </a:p>
      </dgm:t>
    </dgm:pt>
    <dgm:pt modelId="{6279F276-5D21-4865-B126-CAB21EA37486}" type="parTrans" cxnId="{39D09CD8-5CA0-4F5C-917D-3538BEA5D2FE}">
      <dgm:prSet/>
      <dgm:spPr/>
      <dgm:t>
        <a:bodyPr/>
        <a:lstStyle/>
        <a:p>
          <a:endParaRPr lang="en-US"/>
        </a:p>
      </dgm:t>
    </dgm:pt>
    <dgm:pt modelId="{304C3659-CB3D-49EC-A836-2DB4A58273EB}" type="sibTrans" cxnId="{39D09CD8-5CA0-4F5C-917D-3538BEA5D2FE}">
      <dgm:prSet/>
      <dgm:spPr/>
      <dgm:t>
        <a:bodyPr/>
        <a:lstStyle/>
        <a:p>
          <a:endParaRPr lang="en-US"/>
        </a:p>
      </dgm:t>
    </dgm:pt>
    <dgm:pt modelId="{68C0F9F7-3C1A-4E66-9305-20764AF61362}">
      <dgm:prSet/>
      <dgm:spPr/>
      <dgm:t>
        <a:bodyPr/>
        <a:lstStyle/>
        <a:p>
          <a:r>
            <a:rPr lang="en-GB"/>
            <a:t>Certificates</a:t>
          </a:r>
          <a:endParaRPr lang="en-US"/>
        </a:p>
      </dgm:t>
    </dgm:pt>
    <dgm:pt modelId="{E4C0A2F8-0537-405A-93D7-194D2C543544}" type="parTrans" cxnId="{2AD04F4E-1327-4A43-8F30-E63C80359619}">
      <dgm:prSet/>
      <dgm:spPr/>
      <dgm:t>
        <a:bodyPr/>
        <a:lstStyle/>
        <a:p>
          <a:endParaRPr lang="en-US"/>
        </a:p>
      </dgm:t>
    </dgm:pt>
    <dgm:pt modelId="{079EA9ED-E54A-4B26-9493-B115E288CA60}" type="sibTrans" cxnId="{2AD04F4E-1327-4A43-8F30-E63C80359619}">
      <dgm:prSet/>
      <dgm:spPr/>
      <dgm:t>
        <a:bodyPr/>
        <a:lstStyle/>
        <a:p>
          <a:endParaRPr lang="en-US"/>
        </a:p>
      </dgm:t>
    </dgm:pt>
    <dgm:pt modelId="{BFB41560-2BB1-4322-B35D-0A2EC5E7E270}" type="pres">
      <dgm:prSet presAssocID="{1F9B940A-C53B-4360-9B24-0C0023009375}" presName="linear" presStyleCnt="0">
        <dgm:presLayoutVars>
          <dgm:dir/>
          <dgm:animLvl val="lvl"/>
          <dgm:resizeHandles val="exact"/>
        </dgm:presLayoutVars>
      </dgm:prSet>
      <dgm:spPr/>
    </dgm:pt>
    <dgm:pt modelId="{F9F66E4D-2E18-4384-B0B7-30B759398F9C}" type="pres">
      <dgm:prSet presAssocID="{EB678CF4-E8CE-4452-B0F3-D570D9AD7A7B}" presName="parentLin" presStyleCnt="0"/>
      <dgm:spPr/>
    </dgm:pt>
    <dgm:pt modelId="{26619E87-383C-4A1C-8EBC-28DAFC0AE307}" type="pres">
      <dgm:prSet presAssocID="{EB678CF4-E8CE-4452-B0F3-D570D9AD7A7B}" presName="parentLeftMargin" presStyleLbl="node1" presStyleIdx="0" presStyleCnt="3"/>
      <dgm:spPr/>
    </dgm:pt>
    <dgm:pt modelId="{12C4029A-B987-4EF0-A638-0CF3EC8673F3}" type="pres">
      <dgm:prSet presAssocID="{EB678CF4-E8CE-4452-B0F3-D570D9AD7A7B}" presName="parentText" presStyleLbl="node1" presStyleIdx="0" presStyleCnt="3">
        <dgm:presLayoutVars>
          <dgm:chMax val="0"/>
          <dgm:bulletEnabled val="1"/>
        </dgm:presLayoutVars>
      </dgm:prSet>
      <dgm:spPr/>
    </dgm:pt>
    <dgm:pt modelId="{E1E5E043-5E41-4677-8376-219BCF788628}" type="pres">
      <dgm:prSet presAssocID="{EB678CF4-E8CE-4452-B0F3-D570D9AD7A7B}" presName="negativeSpace" presStyleCnt="0"/>
      <dgm:spPr/>
    </dgm:pt>
    <dgm:pt modelId="{AD5C324D-2144-4EF5-9941-345CE139C65A}" type="pres">
      <dgm:prSet presAssocID="{EB678CF4-E8CE-4452-B0F3-D570D9AD7A7B}" presName="childText" presStyleLbl="conFgAcc1" presStyleIdx="0" presStyleCnt="3">
        <dgm:presLayoutVars>
          <dgm:bulletEnabled val="1"/>
        </dgm:presLayoutVars>
      </dgm:prSet>
      <dgm:spPr/>
    </dgm:pt>
    <dgm:pt modelId="{73BB2596-9FF1-4086-99F2-3FD891B86450}" type="pres">
      <dgm:prSet presAssocID="{790A6985-AC03-46C8-BD6D-7793A3CDF562}" presName="spaceBetweenRectangles" presStyleCnt="0"/>
      <dgm:spPr/>
    </dgm:pt>
    <dgm:pt modelId="{E9094069-5918-438C-A5A6-BCAD25038C75}" type="pres">
      <dgm:prSet presAssocID="{A3B26D4E-34BF-45CD-8F81-ECCA4779AF39}" presName="parentLin" presStyleCnt="0"/>
      <dgm:spPr/>
    </dgm:pt>
    <dgm:pt modelId="{C8344757-5D25-48AC-ADCA-3849BD9EAAC6}" type="pres">
      <dgm:prSet presAssocID="{A3B26D4E-34BF-45CD-8F81-ECCA4779AF39}" presName="parentLeftMargin" presStyleLbl="node1" presStyleIdx="0" presStyleCnt="3"/>
      <dgm:spPr/>
    </dgm:pt>
    <dgm:pt modelId="{ECCF742A-2186-47D0-AE81-22D1A06AFA6A}" type="pres">
      <dgm:prSet presAssocID="{A3B26D4E-34BF-45CD-8F81-ECCA4779AF39}" presName="parentText" presStyleLbl="node1" presStyleIdx="1" presStyleCnt="3">
        <dgm:presLayoutVars>
          <dgm:chMax val="0"/>
          <dgm:bulletEnabled val="1"/>
        </dgm:presLayoutVars>
      </dgm:prSet>
      <dgm:spPr/>
    </dgm:pt>
    <dgm:pt modelId="{869BE320-3BFE-40BC-95C5-A216E92FE289}" type="pres">
      <dgm:prSet presAssocID="{A3B26D4E-34BF-45CD-8F81-ECCA4779AF39}" presName="negativeSpace" presStyleCnt="0"/>
      <dgm:spPr/>
    </dgm:pt>
    <dgm:pt modelId="{BD71FDE7-2DB3-42F4-8469-3A3196A520E5}" type="pres">
      <dgm:prSet presAssocID="{A3B26D4E-34BF-45CD-8F81-ECCA4779AF39}" presName="childText" presStyleLbl="conFgAcc1" presStyleIdx="1" presStyleCnt="3">
        <dgm:presLayoutVars>
          <dgm:bulletEnabled val="1"/>
        </dgm:presLayoutVars>
      </dgm:prSet>
      <dgm:spPr/>
    </dgm:pt>
    <dgm:pt modelId="{2FB4F6EB-77C2-4306-81CC-D4A716F69796}" type="pres">
      <dgm:prSet presAssocID="{F9A2BBAF-8410-4B7F-A9D3-06C1C7660AF7}" presName="spaceBetweenRectangles" presStyleCnt="0"/>
      <dgm:spPr/>
    </dgm:pt>
    <dgm:pt modelId="{C481E6D6-4240-4D07-A414-9B4B10ECD473}" type="pres">
      <dgm:prSet presAssocID="{40E6FDC5-9534-4EA0-850C-570DE44DCC6B}" presName="parentLin" presStyleCnt="0"/>
      <dgm:spPr/>
    </dgm:pt>
    <dgm:pt modelId="{7A67A05F-D311-409B-95F1-7B59F40A6C42}" type="pres">
      <dgm:prSet presAssocID="{40E6FDC5-9534-4EA0-850C-570DE44DCC6B}" presName="parentLeftMargin" presStyleLbl="node1" presStyleIdx="1" presStyleCnt="3"/>
      <dgm:spPr/>
    </dgm:pt>
    <dgm:pt modelId="{50EC4F33-1873-4879-9BC0-3CCCD3CB894A}" type="pres">
      <dgm:prSet presAssocID="{40E6FDC5-9534-4EA0-850C-570DE44DCC6B}" presName="parentText" presStyleLbl="node1" presStyleIdx="2" presStyleCnt="3">
        <dgm:presLayoutVars>
          <dgm:chMax val="0"/>
          <dgm:bulletEnabled val="1"/>
        </dgm:presLayoutVars>
      </dgm:prSet>
      <dgm:spPr/>
    </dgm:pt>
    <dgm:pt modelId="{456C264A-C554-44B5-897B-BB8DE0EA24FA}" type="pres">
      <dgm:prSet presAssocID="{40E6FDC5-9534-4EA0-850C-570DE44DCC6B}" presName="negativeSpace" presStyleCnt="0"/>
      <dgm:spPr/>
    </dgm:pt>
    <dgm:pt modelId="{A7D36F53-4AC2-481D-8A35-2BED5B2EDFB5}" type="pres">
      <dgm:prSet presAssocID="{40E6FDC5-9534-4EA0-850C-570DE44DCC6B}" presName="childText" presStyleLbl="conFgAcc1" presStyleIdx="2" presStyleCnt="3">
        <dgm:presLayoutVars>
          <dgm:bulletEnabled val="1"/>
        </dgm:presLayoutVars>
      </dgm:prSet>
      <dgm:spPr/>
    </dgm:pt>
  </dgm:ptLst>
  <dgm:cxnLst>
    <dgm:cxn modelId="{9BBDCA03-D642-4653-996F-C226F560D232}" srcId="{40E6FDC5-9534-4EA0-850C-570DE44DCC6B}" destId="{A770BA03-77B7-420A-8AC8-0DA5F952C895}" srcOrd="1" destOrd="0" parTransId="{D7137A5D-8AE6-47A4-BD18-7F6B67A74BD3}" sibTransId="{8DFB8F8A-5658-4895-A139-150FFE1DBAE7}"/>
    <dgm:cxn modelId="{F2F7CB07-5110-4936-8D4E-97A2F127E03A}" type="presOf" srcId="{A3B26D4E-34BF-45CD-8F81-ECCA4779AF39}" destId="{C8344757-5D25-48AC-ADCA-3849BD9EAAC6}" srcOrd="0" destOrd="0" presId="urn:microsoft.com/office/officeart/2005/8/layout/list1"/>
    <dgm:cxn modelId="{393E870B-110C-4395-8492-8A7EDD393207}" type="presOf" srcId="{4C6F8E82-165A-4849-B053-79BC3629B4CE}" destId="{AD5C324D-2144-4EF5-9941-345CE139C65A}" srcOrd="0" destOrd="1" presId="urn:microsoft.com/office/officeart/2005/8/layout/list1"/>
    <dgm:cxn modelId="{D3B66F1D-ECC3-4FAF-9E51-60FB60696241}" type="presOf" srcId="{A3B26D4E-34BF-45CD-8F81-ECCA4779AF39}" destId="{ECCF742A-2186-47D0-AE81-22D1A06AFA6A}" srcOrd="1" destOrd="0" presId="urn:microsoft.com/office/officeart/2005/8/layout/list1"/>
    <dgm:cxn modelId="{7A46A02F-2BA2-448B-8F36-2E00BD9DCF79}" type="presOf" srcId="{EB678CF4-E8CE-4452-B0F3-D570D9AD7A7B}" destId="{26619E87-383C-4A1C-8EBC-28DAFC0AE307}" srcOrd="0" destOrd="0" presId="urn:microsoft.com/office/officeart/2005/8/layout/list1"/>
    <dgm:cxn modelId="{897B593A-F5A6-4704-BD4B-3F5E46778B44}" srcId="{40E6FDC5-9534-4EA0-850C-570DE44DCC6B}" destId="{E31190A3-7010-4A32-9532-B8105E67FFA8}" srcOrd="0" destOrd="0" parTransId="{B3A3DC44-CB01-417A-B7A4-AF6C8A93C5B3}" sibTransId="{559361BF-F80B-4F55-87C2-18A58C18887D}"/>
    <dgm:cxn modelId="{FEBA4E3E-027E-4B67-B141-81BC22AC753F}" srcId="{EB678CF4-E8CE-4452-B0F3-D570D9AD7A7B}" destId="{896B3386-CF6F-4AAE-98C2-576120D577B0}" srcOrd="2" destOrd="0" parTransId="{751D1033-09F0-464D-A572-DCCF31897E29}" sibTransId="{42C198CC-8B0E-4780-A695-D8A40FB87B17}"/>
    <dgm:cxn modelId="{1F02C95F-F0B4-48E6-B6D9-4419205240B7}" type="presOf" srcId="{E31190A3-7010-4A32-9532-B8105E67FFA8}" destId="{A7D36F53-4AC2-481D-8A35-2BED5B2EDFB5}" srcOrd="0" destOrd="0" presId="urn:microsoft.com/office/officeart/2005/8/layout/list1"/>
    <dgm:cxn modelId="{CC9D054D-4B0A-40AC-9317-3CCC99128191}" srcId="{EB678CF4-E8CE-4452-B0F3-D570D9AD7A7B}" destId="{75B3CFF8-49BF-4F2E-B27D-81B6F7E6AC1E}" srcOrd="0" destOrd="0" parTransId="{46E35A65-9509-4221-9D24-7A6496A8DF4A}" sibTransId="{1111BE6E-3048-4382-8C91-FBE693017E16}"/>
    <dgm:cxn modelId="{2AD04F4E-1327-4A43-8F30-E63C80359619}" srcId="{40E6FDC5-9534-4EA0-850C-570DE44DCC6B}" destId="{68C0F9F7-3C1A-4E66-9305-20764AF61362}" srcOrd="3" destOrd="0" parTransId="{E4C0A2F8-0537-405A-93D7-194D2C543544}" sibTransId="{079EA9ED-E54A-4B26-9493-B115E288CA60}"/>
    <dgm:cxn modelId="{F3FC7953-6E64-4E3A-958D-130AE476B4D5}" type="presOf" srcId="{1F9B940A-C53B-4360-9B24-0C0023009375}" destId="{BFB41560-2BB1-4322-B35D-0A2EC5E7E270}" srcOrd="0" destOrd="0" presId="urn:microsoft.com/office/officeart/2005/8/layout/list1"/>
    <dgm:cxn modelId="{BD90D855-5175-4C7F-9160-C8520379F50B}" type="presOf" srcId="{75B3CFF8-49BF-4F2E-B27D-81B6F7E6AC1E}" destId="{AD5C324D-2144-4EF5-9941-345CE139C65A}" srcOrd="0" destOrd="0" presId="urn:microsoft.com/office/officeart/2005/8/layout/list1"/>
    <dgm:cxn modelId="{754C5B56-17E4-4C47-81E6-E9B560434412}" type="presOf" srcId="{40E6FDC5-9534-4EA0-850C-570DE44DCC6B}" destId="{7A67A05F-D311-409B-95F1-7B59F40A6C42}" srcOrd="0" destOrd="0" presId="urn:microsoft.com/office/officeart/2005/8/layout/list1"/>
    <dgm:cxn modelId="{14708E7B-E878-40F5-84DE-1F0123CDEC0B}" type="presOf" srcId="{896B3386-CF6F-4AAE-98C2-576120D577B0}" destId="{AD5C324D-2144-4EF5-9941-345CE139C65A}" srcOrd="0" destOrd="2" presId="urn:microsoft.com/office/officeart/2005/8/layout/list1"/>
    <dgm:cxn modelId="{05D8957F-E051-405A-8638-315A6BF4E3C2}" srcId="{1F9B940A-C53B-4360-9B24-0C0023009375}" destId="{A3B26D4E-34BF-45CD-8F81-ECCA4779AF39}" srcOrd="1" destOrd="0" parTransId="{9B47CB75-3F6F-4FDA-A7B4-E2D77E6672AE}" sibTransId="{F9A2BBAF-8410-4B7F-A9D3-06C1C7660AF7}"/>
    <dgm:cxn modelId="{DA06B288-94D6-48D7-97B3-F60B013A8613}" type="presOf" srcId="{04B7E6B1-7C7D-40F2-B270-E77C421E533E}" destId="{A7D36F53-4AC2-481D-8A35-2BED5B2EDFB5}" srcOrd="0" destOrd="2" presId="urn:microsoft.com/office/officeart/2005/8/layout/list1"/>
    <dgm:cxn modelId="{C7F9F98C-0DA7-44B6-BBF9-57E89B5BA898}" srcId="{EB678CF4-E8CE-4452-B0F3-D570D9AD7A7B}" destId="{4C6F8E82-165A-4849-B053-79BC3629B4CE}" srcOrd="1" destOrd="0" parTransId="{0CF59DC2-6F84-417A-8F01-95B152DA9C48}" sibTransId="{F95BD51B-A2F6-4BA0-9045-41F3455E9E20}"/>
    <dgm:cxn modelId="{1B07AEB6-1621-4E64-A208-50BEAE12066A}" srcId="{1F9B940A-C53B-4360-9B24-0C0023009375}" destId="{EB678CF4-E8CE-4452-B0F3-D570D9AD7A7B}" srcOrd="0" destOrd="0" parTransId="{283158AD-69BC-4D78-8F37-12D2B3FB487C}" sibTransId="{790A6985-AC03-46C8-BD6D-7793A3CDF562}"/>
    <dgm:cxn modelId="{974ACFB6-7752-4C47-9DEE-F19BCE9C2418}" srcId="{1F9B940A-C53B-4360-9B24-0C0023009375}" destId="{40E6FDC5-9534-4EA0-850C-570DE44DCC6B}" srcOrd="2" destOrd="0" parTransId="{4515B353-696C-44A1-B96A-63D358C574C9}" sibTransId="{F2676933-ACA9-424E-9507-F7A6724451BB}"/>
    <dgm:cxn modelId="{4EBF29BA-6C73-4FE9-825A-AF68F0D45745}" type="presOf" srcId="{68C0F9F7-3C1A-4E66-9305-20764AF61362}" destId="{A7D36F53-4AC2-481D-8A35-2BED5B2EDFB5}" srcOrd="0" destOrd="3" presId="urn:microsoft.com/office/officeart/2005/8/layout/list1"/>
    <dgm:cxn modelId="{E2D4B3C0-838A-4B91-B15D-80394B65042C}" type="presOf" srcId="{EB678CF4-E8CE-4452-B0F3-D570D9AD7A7B}" destId="{12C4029A-B987-4EF0-A638-0CF3EC8673F3}" srcOrd="1" destOrd="0" presId="urn:microsoft.com/office/officeart/2005/8/layout/list1"/>
    <dgm:cxn modelId="{F5A5D5CA-32A3-4E3E-AFC9-8480BCD60B47}" type="presOf" srcId="{A770BA03-77B7-420A-8AC8-0DA5F952C895}" destId="{A7D36F53-4AC2-481D-8A35-2BED5B2EDFB5}" srcOrd="0" destOrd="1" presId="urn:microsoft.com/office/officeart/2005/8/layout/list1"/>
    <dgm:cxn modelId="{277CFDD3-8A0F-4F72-AB99-B51B37E61CA1}" type="presOf" srcId="{40E6FDC5-9534-4EA0-850C-570DE44DCC6B}" destId="{50EC4F33-1873-4879-9BC0-3CCCD3CB894A}" srcOrd="1" destOrd="0" presId="urn:microsoft.com/office/officeart/2005/8/layout/list1"/>
    <dgm:cxn modelId="{39D09CD8-5CA0-4F5C-917D-3538BEA5D2FE}" srcId="{40E6FDC5-9534-4EA0-850C-570DE44DCC6B}" destId="{04B7E6B1-7C7D-40F2-B270-E77C421E533E}" srcOrd="2" destOrd="0" parTransId="{6279F276-5D21-4865-B126-CAB21EA37486}" sibTransId="{304C3659-CB3D-49EC-A836-2DB4A58273EB}"/>
    <dgm:cxn modelId="{29DCC715-66E1-4727-88D8-250C12A7BB18}" type="presParOf" srcId="{BFB41560-2BB1-4322-B35D-0A2EC5E7E270}" destId="{F9F66E4D-2E18-4384-B0B7-30B759398F9C}" srcOrd="0" destOrd="0" presId="urn:microsoft.com/office/officeart/2005/8/layout/list1"/>
    <dgm:cxn modelId="{79D771AF-6FC6-4BC3-93CD-319627424DCF}" type="presParOf" srcId="{F9F66E4D-2E18-4384-B0B7-30B759398F9C}" destId="{26619E87-383C-4A1C-8EBC-28DAFC0AE307}" srcOrd="0" destOrd="0" presId="urn:microsoft.com/office/officeart/2005/8/layout/list1"/>
    <dgm:cxn modelId="{9F5174C0-C0B4-4064-9B9A-0A8DE82397B8}" type="presParOf" srcId="{F9F66E4D-2E18-4384-B0B7-30B759398F9C}" destId="{12C4029A-B987-4EF0-A638-0CF3EC8673F3}" srcOrd="1" destOrd="0" presId="urn:microsoft.com/office/officeart/2005/8/layout/list1"/>
    <dgm:cxn modelId="{BC5E4337-D632-4F43-83AB-408B34F4EC48}" type="presParOf" srcId="{BFB41560-2BB1-4322-B35D-0A2EC5E7E270}" destId="{E1E5E043-5E41-4677-8376-219BCF788628}" srcOrd="1" destOrd="0" presId="urn:microsoft.com/office/officeart/2005/8/layout/list1"/>
    <dgm:cxn modelId="{ECD95A0F-2FF0-491D-8F08-F65DE85952F3}" type="presParOf" srcId="{BFB41560-2BB1-4322-B35D-0A2EC5E7E270}" destId="{AD5C324D-2144-4EF5-9941-345CE139C65A}" srcOrd="2" destOrd="0" presId="urn:microsoft.com/office/officeart/2005/8/layout/list1"/>
    <dgm:cxn modelId="{D771DA98-EE42-4984-8801-E0C3F6DE5AC9}" type="presParOf" srcId="{BFB41560-2BB1-4322-B35D-0A2EC5E7E270}" destId="{73BB2596-9FF1-4086-99F2-3FD891B86450}" srcOrd="3" destOrd="0" presId="urn:microsoft.com/office/officeart/2005/8/layout/list1"/>
    <dgm:cxn modelId="{D37FDC75-7A14-45FF-889B-BE269C6E073E}" type="presParOf" srcId="{BFB41560-2BB1-4322-B35D-0A2EC5E7E270}" destId="{E9094069-5918-438C-A5A6-BCAD25038C75}" srcOrd="4" destOrd="0" presId="urn:microsoft.com/office/officeart/2005/8/layout/list1"/>
    <dgm:cxn modelId="{B965FFE2-D6D7-4F28-968B-401D88F43CC9}" type="presParOf" srcId="{E9094069-5918-438C-A5A6-BCAD25038C75}" destId="{C8344757-5D25-48AC-ADCA-3849BD9EAAC6}" srcOrd="0" destOrd="0" presId="urn:microsoft.com/office/officeart/2005/8/layout/list1"/>
    <dgm:cxn modelId="{03AB9DA4-5E2B-43C6-A3F8-E19935940699}" type="presParOf" srcId="{E9094069-5918-438C-A5A6-BCAD25038C75}" destId="{ECCF742A-2186-47D0-AE81-22D1A06AFA6A}" srcOrd="1" destOrd="0" presId="urn:microsoft.com/office/officeart/2005/8/layout/list1"/>
    <dgm:cxn modelId="{0FAA0870-53BF-4D49-9CCE-47BED110DD65}" type="presParOf" srcId="{BFB41560-2BB1-4322-B35D-0A2EC5E7E270}" destId="{869BE320-3BFE-40BC-95C5-A216E92FE289}" srcOrd="5" destOrd="0" presId="urn:microsoft.com/office/officeart/2005/8/layout/list1"/>
    <dgm:cxn modelId="{7F832051-EE37-4D81-8A1B-61C7923F7D95}" type="presParOf" srcId="{BFB41560-2BB1-4322-B35D-0A2EC5E7E270}" destId="{BD71FDE7-2DB3-42F4-8469-3A3196A520E5}" srcOrd="6" destOrd="0" presId="urn:microsoft.com/office/officeart/2005/8/layout/list1"/>
    <dgm:cxn modelId="{A47442DA-F937-4E42-BF0F-F6C48F5B428B}" type="presParOf" srcId="{BFB41560-2BB1-4322-B35D-0A2EC5E7E270}" destId="{2FB4F6EB-77C2-4306-81CC-D4A716F69796}" srcOrd="7" destOrd="0" presId="urn:microsoft.com/office/officeart/2005/8/layout/list1"/>
    <dgm:cxn modelId="{AE87E017-4949-4DCE-9B23-71EA7C5DEA1E}" type="presParOf" srcId="{BFB41560-2BB1-4322-B35D-0A2EC5E7E270}" destId="{C481E6D6-4240-4D07-A414-9B4B10ECD473}" srcOrd="8" destOrd="0" presId="urn:microsoft.com/office/officeart/2005/8/layout/list1"/>
    <dgm:cxn modelId="{85ABC357-4DF8-47A9-9925-FB4CAC7C887F}" type="presParOf" srcId="{C481E6D6-4240-4D07-A414-9B4B10ECD473}" destId="{7A67A05F-D311-409B-95F1-7B59F40A6C42}" srcOrd="0" destOrd="0" presId="urn:microsoft.com/office/officeart/2005/8/layout/list1"/>
    <dgm:cxn modelId="{238FDDAA-0F23-401A-8D32-621EFA004EEE}" type="presParOf" srcId="{C481E6D6-4240-4D07-A414-9B4B10ECD473}" destId="{50EC4F33-1873-4879-9BC0-3CCCD3CB894A}" srcOrd="1" destOrd="0" presId="urn:microsoft.com/office/officeart/2005/8/layout/list1"/>
    <dgm:cxn modelId="{2E1865D2-DD5F-4F8F-94FA-FD918C71E579}" type="presParOf" srcId="{BFB41560-2BB1-4322-B35D-0A2EC5E7E270}" destId="{456C264A-C554-44B5-897B-BB8DE0EA24FA}" srcOrd="9" destOrd="0" presId="urn:microsoft.com/office/officeart/2005/8/layout/list1"/>
    <dgm:cxn modelId="{635C3482-B447-4786-8210-BA86513A41B3}" type="presParOf" srcId="{BFB41560-2BB1-4322-B35D-0A2EC5E7E270}" destId="{A7D36F53-4AC2-481D-8A35-2BED5B2EDFB5}"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0F5416-20E3-4D20-AEBE-171168D526E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7554147-2D2D-4B7E-9B84-932A9E097333}">
      <dgm:prSet custT="1"/>
      <dgm:spPr/>
      <dgm:t>
        <a:bodyPr/>
        <a:lstStyle/>
        <a:p>
          <a:pPr>
            <a:lnSpc>
              <a:spcPct val="100000"/>
            </a:lnSpc>
          </a:pPr>
          <a:r>
            <a:rPr lang="en-GB" sz="2400" dirty="0"/>
            <a:t>First impressions count</a:t>
          </a:r>
          <a:endParaRPr lang="en-US" sz="2400" dirty="0"/>
        </a:p>
      </dgm:t>
    </dgm:pt>
    <dgm:pt modelId="{EDC7D8D4-0BE4-471B-A310-06163799FAA4}" type="parTrans" cxnId="{418EBB45-3E04-4D39-B028-99BA2ED7B8A3}">
      <dgm:prSet/>
      <dgm:spPr/>
      <dgm:t>
        <a:bodyPr/>
        <a:lstStyle/>
        <a:p>
          <a:endParaRPr lang="en-US"/>
        </a:p>
      </dgm:t>
    </dgm:pt>
    <dgm:pt modelId="{89C90972-E8E4-461F-8AA9-A8C9C1086478}" type="sibTrans" cxnId="{418EBB45-3E04-4D39-B028-99BA2ED7B8A3}">
      <dgm:prSet/>
      <dgm:spPr/>
      <dgm:t>
        <a:bodyPr/>
        <a:lstStyle/>
        <a:p>
          <a:endParaRPr lang="en-US"/>
        </a:p>
      </dgm:t>
    </dgm:pt>
    <dgm:pt modelId="{6F0B4D7D-6C42-49DE-8723-7FA4F7831673}">
      <dgm:prSet custT="1"/>
      <dgm:spPr/>
      <dgm:t>
        <a:bodyPr/>
        <a:lstStyle/>
        <a:p>
          <a:pPr>
            <a:lnSpc>
              <a:spcPct val="100000"/>
            </a:lnSpc>
          </a:pPr>
          <a:r>
            <a:rPr lang="en-GB" sz="2400" dirty="0"/>
            <a:t>quality of voice, grammar and confidence</a:t>
          </a:r>
          <a:endParaRPr lang="en-US" sz="2400" dirty="0"/>
        </a:p>
      </dgm:t>
    </dgm:pt>
    <dgm:pt modelId="{CCF125B4-BEC8-4B93-9233-49B9A3101E6A}" type="parTrans" cxnId="{9509F4B6-BA76-4846-8FF7-4EE56513E1AD}">
      <dgm:prSet/>
      <dgm:spPr/>
      <dgm:t>
        <a:bodyPr/>
        <a:lstStyle/>
        <a:p>
          <a:endParaRPr lang="en-US"/>
        </a:p>
      </dgm:t>
    </dgm:pt>
    <dgm:pt modelId="{B2E4C8C9-2A85-4DDE-A298-A6C5E59825C1}" type="sibTrans" cxnId="{9509F4B6-BA76-4846-8FF7-4EE56513E1AD}">
      <dgm:prSet/>
      <dgm:spPr/>
      <dgm:t>
        <a:bodyPr/>
        <a:lstStyle/>
        <a:p>
          <a:endParaRPr lang="en-US"/>
        </a:p>
      </dgm:t>
    </dgm:pt>
    <dgm:pt modelId="{3A5C9698-9832-4166-952E-10B00B92B381}">
      <dgm:prSet custT="1"/>
      <dgm:spPr/>
      <dgm:t>
        <a:bodyPr/>
        <a:lstStyle/>
        <a:p>
          <a:pPr>
            <a:lnSpc>
              <a:spcPct val="100000"/>
            </a:lnSpc>
          </a:pPr>
          <a:r>
            <a:rPr lang="en-GB" sz="2400" dirty="0"/>
            <a:t>Showcase  achievements</a:t>
          </a:r>
          <a:endParaRPr lang="en-US" sz="2400" dirty="0"/>
        </a:p>
      </dgm:t>
    </dgm:pt>
    <dgm:pt modelId="{212AFA80-64AE-4D57-AE70-35929679859E}" type="parTrans" cxnId="{4E4308F6-F8DE-43D2-A85A-AC08680361E7}">
      <dgm:prSet/>
      <dgm:spPr/>
      <dgm:t>
        <a:bodyPr/>
        <a:lstStyle/>
        <a:p>
          <a:endParaRPr lang="en-US"/>
        </a:p>
      </dgm:t>
    </dgm:pt>
    <dgm:pt modelId="{CBC60709-EDE4-4723-978A-3030C4D355DC}" type="sibTrans" cxnId="{4E4308F6-F8DE-43D2-A85A-AC08680361E7}">
      <dgm:prSet/>
      <dgm:spPr/>
      <dgm:t>
        <a:bodyPr/>
        <a:lstStyle/>
        <a:p>
          <a:endParaRPr lang="en-US"/>
        </a:p>
      </dgm:t>
    </dgm:pt>
    <dgm:pt modelId="{6B60D351-0243-44F1-A8EC-BDFCDB0B9946}" type="pres">
      <dgm:prSet presAssocID="{550F5416-20E3-4D20-AEBE-171168D526E8}" presName="root" presStyleCnt="0">
        <dgm:presLayoutVars>
          <dgm:dir/>
          <dgm:resizeHandles val="exact"/>
        </dgm:presLayoutVars>
      </dgm:prSet>
      <dgm:spPr/>
    </dgm:pt>
    <dgm:pt modelId="{F7BE5649-DDBE-4A5D-8EBF-FBC9D27FD0B9}" type="pres">
      <dgm:prSet presAssocID="{27554147-2D2D-4B7E-9B84-932A9E097333}" presName="compNode" presStyleCnt="0"/>
      <dgm:spPr/>
    </dgm:pt>
    <dgm:pt modelId="{C7424469-A18D-43CC-887F-AF4EC679B5EC}" type="pres">
      <dgm:prSet presAssocID="{27554147-2D2D-4B7E-9B84-932A9E097333}" presName="bgRect" presStyleLbl="bgShp" presStyleIdx="0" presStyleCnt="3" custLinFactNeighborX="399" custLinFactNeighborY="-15012"/>
      <dgm:spPr/>
    </dgm:pt>
    <dgm:pt modelId="{2371CFA7-2FD6-4F05-960E-CC94C92383C7}" type="pres">
      <dgm:prSet presAssocID="{27554147-2D2D-4B7E-9B84-932A9E09733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umbs Up Sign"/>
        </a:ext>
      </dgm:extLst>
    </dgm:pt>
    <dgm:pt modelId="{078A8110-CE60-4C65-B7EC-9D55C3F75199}" type="pres">
      <dgm:prSet presAssocID="{27554147-2D2D-4B7E-9B84-932A9E097333}" presName="spaceRect" presStyleCnt="0"/>
      <dgm:spPr/>
    </dgm:pt>
    <dgm:pt modelId="{5576724B-6C4C-4848-BFD0-26D3F4FC9437}" type="pres">
      <dgm:prSet presAssocID="{27554147-2D2D-4B7E-9B84-932A9E097333}" presName="parTx" presStyleLbl="revTx" presStyleIdx="0" presStyleCnt="3">
        <dgm:presLayoutVars>
          <dgm:chMax val="0"/>
          <dgm:chPref val="0"/>
        </dgm:presLayoutVars>
      </dgm:prSet>
      <dgm:spPr/>
    </dgm:pt>
    <dgm:pt modelId="{F890A175-E95B-45D4-998F-4FEEBAB07F89}" type="pres">
      <dgm:prSet presAssocID="{89C90972-E8E4-461F-8AA9-A8C9C1086478}" presName="sibTrans" presStyleCnt="0"/>
      <dgm:spPr/>
    </dgm:pt>
    <dgm:pt modelId="{850E6894-7E7A-4E0E-BAB2-3700BC3F32BB}" type="pres">
      <dgm:prSet presAssocID="{6F0B4D7D-6C42-49DE-8723-7FA4F7831673}" presName="compNode" presStyleCnt="0"/>
      <dgm:spPr/>
    </dgm:pt>
    <dgm:pt modelId="{117CB90A-51C2-44A9-BC66-3EA6310D33CB}" type="pres">
      <dgm:prSet presAssocID="{6F0B4D7D-6C42-49DE-8723-7FA4F7831673}" presName="bgRect" presStyleLbl="bgShp" presStyleIdx="1" presStyleCnt="3"/>
      <dgm:spPr/>
    </dgm:pt>
    <dgm:pt modelId="{DE58F1BC-3B80-4D4C-BD3B-71457CCBBEB8}" type="pres">
      <dgm:prSet presAssocID="{6F0B4D7D-6C42-49DE-8723-7FA4F783167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btitles"/>
        </a:ext>
      </dgm:extLst>
    </dgm:pt>
    <dgm:pt modelId="{6E31D82A-9DE4-444A-8531-6A64B49F9F11}" type="pres">
      <dgm:prSet presAssocID="{6F0B4D7D-6C42-49DE-8723-7FA4F7831673}" presName="spaceRect" presStyleCnt="0"/>
      <dgm:spPr/>
    </dgm:pt>
    <dgm:pt modelId="{BAB01804-2668-4981-9D92-ED481CB47FB0}" type="pres">
      <dgm:prSet presAssocID="{6F0B4D7D-6C42-49DE-8723-7FA4F7831673}" presName="parTx" presStyleLbl="revTx" presStyleIdx="1" presStyleCnt="3">
        <dgm:presLayoutVars>
          <dgm:chMax val="0"/>
          <dgm:chPref val="0"/>
        </dgm:presLayoutVars>
      </dgm:prSet>
      <dgm:spPr/>
    </dgm:pt>
    <dgm:pt modelId="{74BBE737-1CEB-4224-BF16-6438BFEA1C7E}" type="pres">
      <dgm:prSet presAssocID="{B2E4C8C9-2A85-4DDE-A298-A6C5E59825C1}" presName="sibTrans" presStyleCnt="0"/>
      <dgm:spPr/>
    </dgm:pt>
    <dgm:pt modelId="{D25B09A8-70E5-4324-8F51-67FCB8EB8E05}" type="pres">
      <dgm:prSet presAssocID="{3A5C9698-9832-4166-952E-10B00B92B381}" presName="compNode" presStyleCnt="0"/>
      <dgm:spPr/>
    </dgm:pt>
    <dgm:pt modelId="{5D1C8AD5-C20D-43DC-9F23-02F23CFFCFF0}" type="pres">
      <dgm:prSet presAssocID="{3A5C9698-9832-4166-952E-10B00B92B381}" presName="bgRect" presStyleLbl="bgShp" presStyleIdx="2" presStyleCnt="3"/>
      <dgm:spPr/>
    </dgm:pt>
    <dgm:pt modelId="{F2B13075-E722-4DE0-B48D-60355642F2D7}" type="pres">
      <dgm:prSet presAssocID="{3A5C9698-9832-4166-952E-10B00B92B38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ophy"/>
        </a:ext>
      </dgm:extLst>
    </dgm:pt>
    <dgm:pt modelId="{6B8A2C7F-4EF6-4AF3-B279-D3030489C2BA}" type="pres">
      <dgm:prSet presAssocID="{3A5C9698-9832-4166-952E-10B00B92B381}" presName="spaceRect" presStyleCnt="0"/>
      <dgm:spPr/>
    </dgm:pt>
    <dgm:pt modelId="{025F839E-FBA7-4FA1-9EA1-20DE12A0DB08}" type="pres">
      <dgm:prSet presAssocID="{3A5C9698-9832-4166-952E-10B00B92B381}" presName="parTx" presStyleLbl="revTx" presStyleIdx="2" presStyleCnt="3">
        <dgm:presLayoutVars>
          <dgm:chMax val="0"/>
          <dgm:chPref val="0"/>
        </dgm:presLayoutVars>
      </dgm:prSet>
      <dgm:spPr/>
    </dgm:pt>
  </dgm:ptLst>
  <dgm:cxnLst>
    <dgm:cxn modelId="{418EBB45-3E04-4D39-B028-99BA2ED7B8A3}" srcId="{550F5416-20E3-4D20-AEBE-171168D526E8}" destId="{27554147-2D2D-4B7E-9B84-932A9E097333}" srcOrd="0" destOrd="0" parTransId="{EDC7D8D4-0BE4-471B-A310-06163799FAA4}" sibTransId="{89C90972-E8E4-461F-8AA9-A8C9C1086478}"/>
    <dgm:cxn modelId="{12811288-FE9A-48DD-BC5F-9310AE9C4C61}" type="presOf" srcId="{550F5416-20E3-4D20-AEBE-171168D526E8}" destId="{6B60D351-0243-44F1-A8EC-BDFCDB0B9946}" srcOrd="0" destOrd="0" presId="urn:microsoft.com/office/officeart/2018/2/layout/IconVerticalSolidList"/>
    <dgm:cxn modelId="{0282DE8E-AA97-424F-B6B3-F9CF503C347C}" type="presOf" srcId="{27554147-2D2D-4B7E-9B84-932A9E097333}" destId="{5576724B-6C4C-4848-BFD0-26D3F4FC9437}" srcOrd="0" destOrd="0" presId="urn:microsoft.com/office/officeart/2018/2/layout/IconVerticalSolidList"/>
    <dgm:cxn modelId="{D3110D93-F6EC-419C-B9C2-C4843C73ADE3}" type="presOf" srcId="{6F0B4D7D-6C42-49DE-8723-7FA4F7831673}" destId="{BAB01804-2668-4981-9D92-ED481CB47FB0}" srcOrd="0" destOrd="0" presId="urn:microsoft.com/office/officeart/2018/2/layout/IconVerticalSolidList"/>
    <dgm:cxn modelId="{31BF779D-69D6-4213-A6B3-31C361FD41CA}" type="presOf" srcId="{3A5C9698-9832-4166-952E-10B00B92B381}" destId="{025F839E-FBA7-4FA1-9EA1-20DE12A0DB08}" srcOrd="0" destOrd="0" presId="urn:microsoft.com/office/officeart/2018/2/layout/IconVerticalSolidList"/>
    <dgm:cxn modelId="{9509F4B6-BA76-4846-8FF7-4EE56513E1AD}" srcId="{550F5416-20E3-4D20-AEBE-171168D526E8}" destId="{6F0B4D7D-6C42-49DE-8723-7FA4F7831673}" srcOrd="1" destOrd="0" parTransId="{CCF125B4-BEC8-4B93-9233-49B9A3101E6A}" sibTransId="{B2E4C8C9-2A85-4DDE-A298-A6C5E59825C1}"/>
    <dgm:cxn modelId="{4E4308F6-F8DE-43D2-A85A-AC08680361E7}" srcId="{550F5416-20E3-4D20-AEBE-171168D526E8}" destId="{3A5C9698-9832-4166-952E-10B00B92B381}" srcOrd="2" destOrd="0" parTransId="{212AFA80-64AE-4D57-AE70-35929679859E}" sibTransId="{CBC60709-EDE4-4723-978A-3030C4D355DC}"/>
    <dgm:cxn modelId="{5EA1D0AA-7193-41AF-993C-CE31E3CB5376}" type="presParOf" srcId="{6B60D351-0243-44F1-A8EC-BDFCDB0B9946}" destId="{F7BE5649-DDBE-4A5D-8EBF-FBC9D27FD0B9}" srcOrd="0" destOrd="0" presId="urn:microsoft.com/office/officeart/2018/2/layout/IconVerticalSolidList"/>
    <dgm:cxn modelId="{36A7CCAA-D318-487F-955D-3BBA55767D67}" type="presParOf" srcId="{F7BE5649-DDBE-4A5D-8EBF-FBC9D27FD0B9}" destId="{C7424469-A18D-43CC-887F-AF4EC679B5EC}" srcOrd="0" destOrd="0" presId="urn:microsoft.com/office/officeart/2018/2/layout/IconVerticalSolidList"/>
    <dgm:cxn modelId="{54F0D67C-E7FB-422D-A7CD-FE6A5B9AA547}" type="presParOf" srcId="{F7BE5649-DDBE-4A5D-8EBF-FBC9D27FD0B9}" destId="{2371CFA7-2FD6-4F05-960E-CC94C92383C7}" srcOrd="1" destOrd="0" presId="urn:microsoft.com/office/officeart/2018/2/layout/IconVerticalSolidList"/>
    <dgm:cxn modelId="{1C550C7E-3665-4536-8C0D-1B53BC13BC8D}" type="presParOf" srcId="{F7BE5649-DDBE-4A5D-8EBF-FBC9D27FD0B9}" destId="{078A8110-CE60-4C65-B7EC-9D55C3F75199}" srcOrd="2" destOrd="0" presId="urn:microsoft.com/office/officeart/2018/2/layout/IconVerticalSolidList"/>
    <dgm:cxn modelId="{9C2A61ED-958A-4834-BFC5-722A08A83991}" type="presParOf" srcId="{F7BE5649-DDBE-4A5D-8EBF-FBC9D27FD0B9}" destId="{5576724B-6C4C-4848-BFD0-26D3F4FC9437}" srcOrd="3" destOrd="0" presId="urn:microsoft.com/office/officeart/2018/2/layout/IconVerticalSolidList"/>
    <dgm:cxn modelId="{E2DDB822-80D3-41D1-9257-1CAF8D04F629}" type="presParOf" srcId="{6B60D351-0243-44F1-A8EC-BDFCDB0B9946}" destId="{F890A175-E95B-45D4-998F-4FEEBAB07F89}" srcOrd="1" destOrd="0" presId="urn:microsoft.com/office/officeart/2018/2/layout/IconVerticalSolidList"/>
    <dgm:cxn modelId="{17E6979D-E040-4ACE-8654-ACF9BEB3D98E}" type="presParOf" srcId="{6B60D351-0243-44F1-A8EC-BDFCDB0B9946}" destId="{850E6894-7E7A-4E0E-BAB2-3700BC3F32BB}" srcOrd="2" destOrd="0" presId="urn:microsoft.com/office/officeart/2018/2/layout/IconVerticalSolidList"/>
    <dgm:cxn modelId="{79E504D5-F2A6-4148-9879-0D54C46F03F1}" type="presParOf" srcId="{850E6894-7E7A-4E0E-BAB2-3700BC3F32BB}" destId="{117CB90A-51C2-44A9-BC66-3EA6310D33CB}" srcOrd="0" destOrd="0" presId="urn:microsoft.com/office/officeart/2018/2/layout/IconVerticalSolidList"/>
    <dgm:cxn modelId="{69532E8B-DAC2-4E6D-81C1-532DB4D0F9BE}" type="presParOf" srcId="{850E6894-7E7A-4E0E-BAB2-3700BC3F32BB}" destId="{DE58F1BC-3B80-4D4C-BD3B-71457CCBBEB8}" srcOrd="1" destOrd="0" presId="urn:microsoft.com/office/officeart/2018/2/layout/IconVerticalSolidList"/>
    <dgm:cxn modelId="{19E413B3-9C9F-4418-8FBA-ECDBE7324BC5}" type="presParOf" srcId="{850E6894-7E7A-4E0E-BAB2-3700BC3F32BB}" destId="{6E31D82A-9DE4-444A-8531-6A64B49F9F11}" srcOrd="2" destOrd="0" presId="urn:microsoft.com/office/officeart/2018/2/layout/IconVerticalSolidList"/>
    <dgm:cxn modelId="{55808A4B-9CBD-4F1A-A18F-C206BD58A162}" type="presParOf" srcId="{850E6894-7E7A-4E0E-BAB2-3700BC3F32BB}" destId="{BAB01804-2668-4981-9D92-ED481CB47FB0}" srcOrd="3" destOrd="0" presId="urn:microsoft.com/office/officeart/2018/2/layout/IconVerticalSolidList"/>
    <dgm:cxn modelId="{34532CAF-2820-4D92-AD90-54C143FE2A76}" type="presParOf" srcId="{6B60D351-0243-44F1-A8EC-BDFCDB0B9946}" destId="{74BBE737-1CEB-4224-BF16-6438BFEA1C7E}" srcOrd="3" destOrd="0" presId="urn:microsoft.com/office/officeart/2018/2/layout/IconVerticalSolidList"/>
    <dgm:cxn modelId="{C7FEA072-9060-4EEC-BF5B-6F6B93707899}" type="presParOf" srcId="{6B60D351-0243-44F1-A8EC-BDFCDB0B9946}" destId="{D25B09A8-70E5-4324-8F51-67FCB8EB8E05}" srcOrd="4" destOrd="0" presId="urn:microsoft.com/office/officeart/2018/2/layout/IconVerticalSolidList"/>
    <dgm:cxn modelId="{A3F8D516-407A-4DA7-8377-AF0DAB53D9B2}" type="presParOf" srcId="{D25B09A8-70E5-4324-8F51-67FCB8EB8E05}" destId="{5D1C8AD5-C20D-43DC-9F23-02F23CFFCFF0}" srcOrd="0" destOrd="0" presId="urn:microsoft.com/office/officeart/2018/2/layout/IconVerticalSolidList"/>
    <dgm:cxn modelId="{A67A4D61-A783-4616-963C-D8188DFB2BB2}" type="presParOf" srcId="{D25B09A8-70E5-4324-8F51-67FCB8EB8E05}" destId="{F2B13075-E722-4DE0-B48D-60355642F2D7}" srcOrd="1" destOrd="0" presId="urn:microsoft.com/office/officeart/2018/2/layout/IconVerticalSolidList"/>
    <dgm:cxn modelId="{6CA64C50-40CD-4F97-A4AA-D000E69F3983}" type="presParOf" srcId="{D25B09A8-70E5-4324-8F51-67FCB8EB8E05}" destId="{6B8A2C7F-4EF6-4AF3-B279-D3030489C2BA}" srcOrd="2" destOrd="0" presId="urn:microsoft.com/office/officeart/2018/2/layout/IconVerticalSolidList"/>
    <dgm:cxn modelId="{73BB466C-FC7B-4729-ACEF-73C0A6C26E2C}" type="presParOf" srcId="{D25B09A8-70E5-4324-8F51-67FCB8EB8E05}" destId="{025F839E-FBA7-4FA1-9EA1-20DE12A0DB0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8B17F8-39A3-434B-943F-0E67D24111A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ECA13D1-4A5E-495B-9625-D8ADF2544D0B}">
      <dgm:prSet/>
      <dgm:spPr/>
      <dgm:t>
        <a:bodyPr/>
        <a:lstStyle/>
        <a:p>
          <a:pPr>
            <a:defRPr cap="all"/>
          </a:pPr>
          <a:r>
            <a:rPr lang="en-GB"/>
            <a:t>What will we learn?</a:t>
          </a:r>
          <a:endParaRPr lang="en-US"/>
        </a:p>
      </dgm:t>
    </dgm:pt>
    <dgm:pt modelId="{12BEC8F0-47B2-4ADF-A99A-A6434D9A53CE}" type="parTrans" cxnId="{7DF99574-19DC-43C5-8053-E06D5240FA7F}">
      <dgm:prSet/>
      <dgm:spPr/>
      <dgm:t>
        <a:bodyPr/>
        <a:lstStyle/>
        <a:p>
          <a:endParaRPr lang="en-US"/>
        </a:p>
      </dgm:t>
    </dgm:pt>
    <dgm:pt modelId="{33661ECE-4732-4A9C-AB4C-5BE0908A4F79}" type="sibTrans" cxnId="{7DF99574-19DC-43C5-8053-E06D5240FA7F}">
      <dgm:prSet/>
      <dgm:spPr/>
      <dgm:t>
        <a:bodyPr/>
        <a:lstStyle/>
        <a:p>
          <a:endParaRPr lang="en-US"/>
        </a:p>
      </dgm:t>
    </dgm:pt>
    <dgm:pt modelId="{E35BBE46-AADF-4301-8A5B-5A1263D3C2F3}">
      <dgm:prSet/>
      <dgm:spPr/>
      <dgm:t>
        <a:bodyPr/>
        <a:lstStyle/>
        <a:p>
          <a:pPr>
            <a:defRPr cap="all"/>
          </a:pPr>
          <a:r>
            <a:rPr lang="en-GB"/>
            <a:t>Why this? Why Now?</a:t>
          </a:r>
          <a:endParaRPr lang="en-US"/>
        </a:p>
      </dgm:t>
    </dgm:pt>
    <dgm:pt modelId="{C45E74D2-12B0-4A8E-97AE-53825BF23976}" type="parTrans" cxnId="{A9C5F18C-F5D0-44E5-A200-2A50B231E4F6}">
      <dgm:prSet/>
      <dgm:spPr/>
      <dgm:t>
        <a:bodyPr/>
        <a:lstStyle/>
        <a:p>
          <a:endParaRPr lang="en-US"/>
        </a:p>
      </dgm:t>
    </dgm:pt>
    <dgm:pt modelId="{E65750C0-3B87-4351-A0E2-0F8CC4A32BD5}" type="sibTrans" cxnId="{A9C5F18C-F5D0-44E5-A200-2A50B231E4F6}">
      <dgm:prSet/>
      <dgm:spPr/>
      <dgm:t>
        <a:bodyPr/>
        <a:lstStyle/>
        <a:p>
          <a:endParaRPr lang="en-US"/>
        </a:p>
      </dgm:t>
    </dgm:pt>
    <dgm:pt modelId="{158E5505-8CEC-43F5-AC0E-82E333914E87}">
      <dgm:prSet/>
      <dgm:spPr/>
      <dgm:t>
        <a:bodyPr/>
        <a:lstStyle/>
        <a:p>
          <a:pPr>
            <a:defRPr cap="all"/>
          </a:pPr>
          <a:r>
            <a:rPr lang="en-GB"/>
            <a:t>Key Vocabulary</a:t>
          </a:r>
          <a:endParaRPr lang="en-US"/>
        </a:p>
      </dgm:t>
    </dgm:pt>
    <dgm:pt modelId="{2E97E6D3-43F8-4F88-B09A-B0910F4FFB67}" type="parTrans" cxnId="{3FABFA5C-1D4F-47D7-B8C4-1EE025644E4A}">
      <dgm:prSet/>
      <dgm:spPr/>
      <dgm:t>
        <a:bodyPr/>
        <a:lstStyle/>
        <a:p>
          <a:endParaRPr lang="en-US"/>
        </a:p>
      </dgm:t>
    </dgm:pt>
    <dgm:pt modelId="{7B22F4EB-75A8-4D01-B94B-9A245586FEEF}" type="sibTrans" cxnId="{3FABFA5C-1D4F-47D7-B8C4-1EE025644E4A}">
      <dgm:prSet/>
      <dgm:spPr/>
      <dgm:t>
        <a:bodyPr/>
        <a:lstStyle/>
        <a:p>
          <a:endParaRPr lang="en-US"/>
        </a:p>
      </dgm:t>
    </dgm:pt>
    <dgm:pt modelId="{BC80610B-3F07-4E78-ACC3-B2E746D8230F}">
      <dgm:prSet/>
      <dgm:spPr/>
      <dgm:t>
        <a:bodyPr/>
        <a:lstStyle/>
        <a:p>
          <a:pPr>
            <a:defRPr cap="all"/>
          </a:pPr>
          <a:r>
            <a:rPr lang="en-GB"/>
            <a:t>Wider Study</a:t>
          </a:r>
          <a:endParaRPr lang="en-US"/>
        </a:p>
      </dgm:t>
    </dgm:pt>
    <dgm:pt modelId="{F14E1C99-3B19-415F-9ABE-091524FDE58F}" type="parTrans" cxnId="{A1B74BEB-FA5D-455B-BE84-3A8E25A8A271}">
      <dgm:prSet/>
      <dgm:spPr/>
      <dgm:t>
        <a:bodyPr/>
        <a:lstStyle/>
        <a:p>
          <a:endParaRPr lang="en-US"/>
        </a:p>
      </dgm:t>
    </dgm:pt>
    <dgm:pt modelId="{47171164-C455-438D-8408-60BAA583C63F}" type="sibTrans" cxnId="{A1B74BEB-FA5D-455B-BE84-3A8E25A8A271}">
      <dgm:prSet/>
      <dgm:spPr/>
      <dgm:t>
        <a:bodyPr/>
        <a:lstStyle/>
        <a:p>
          <a:endParaRPr lang="en-US"/>
        </a:p>
      </dgm:t>
    </dgm:pt>
    <dgm:pt modelId="{31E3B488-17E3-4F8F-B114-909935D1E819}">
      <dgm:prSet/>
      <dgm:spPr/>
      <dgm:t>
        <a:bodyPr/>
        <a:lstStyle/>
        <a:p>
          <a:pPr>
            <a:defRPr cap="all"/>
          </a:pPr>
          <a:r>
            <a:rPr lang="en-GB"/>
            <a:t>Assessment</a:t>
          </a:r>
          <a:endParaRPr lang="en-US"/>
        </a:p>
      </dgm:t>
    </dgm:pt>
    <dgm:pt modelId="{E036ED99-B9AB-40BA-8E86-9E92B26CA0E9}" type="parTrans" cxnId="{20DD05AE-33E6-4D9F-9C92-59CD9BE6BC19}">
      <dgm:prSet/>
      <dgm:spPr/>
      <dgm:t>
        <a:bodyPr/>
        <a:lstStyle/>
        <a:p>
          <a:endParaRPr lang="en-US"/>
        </a:p>
      </dgm:t>
    </dgm:pt>
    <dgm:pt modelId="{1E8F7DCC-F3F8-4413-A029-347CD411736C}" type="sibTrans" cxnId="{20DD05AE-33E6-4D9F-9C92-59CD9BE6BC19}">
      <dgm:prSet/>
      <dgm:spPr/>
      <dgm:t>
        <a:bodyPr/>
        <a:lstStyle/>
        <a:p>
          <a:endParaRPr lang="en-US"/>
        </a:p>
      </dgm:t>
    </dgm:pt>
    <dgm:pt modelId="{009B5A04-2868-4113-BDF1-789A84D4D039}" type="pres">
      <dgm:prSet presAssocID="{4C8B17F8-39A3-434B-943F-0E67D24111AB}" presName="root" presStyleCnt="0">
        <dgm:presLayoutVars>
          <dgm:dir/>
          <dgm:resizeHandles val="exact"/>
        </dgm:presLayoutVars>
      </dgm:prSet>
      <dgm:spPr/>
    </dgm:pt>
    <dgm:pt modelId="{5D088A4B-194E-4BB6-A922-5198A7B804AD}" type="pres">
      <dgm:prSet presAssocID="{0ECA13D1-4A5E-495B-9625-D8ADF2544D0B}" presName="compNode" presStyleCnt="0"/>
      <dgm:spPr/>
    </dgm:pt>
    <dgm:pt modelId="{EC0B01E6-F97A-440D-9D94-A476E445F5FC}" type="pres">
      <dgm:prSet presAssocID="{0ECA13D1-4A5E-495B-9625-D8ADF2544D0B}" presName="iconBgRect" presStyleLbl="bgShp" presStyleIdx="0" presStyleCnt="5"/>
      <dgm:spPr>
        <a:prstGeom prst="round2DiagRect">
          <a:avLst>
            <a:gd name="adj1" fmla="val 29727"/>
            <a:gd name="adj2" fmla="val 0"/>
          </a:avLst>
        </a:prstGeom>
      </dgm:spPr>
    </dgm:pt>
    <dgm:pt modelId="{DFC24530-C5A4-4BE6-A7E6-D7E57074878C}" type="pres">
      <dgm:prSet presAssocID="{0ECA13D1-4A5E-495B-9625-D8ADF2544D0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24583B3-BCCC-45B9-B613-729B825DBA8A}" type="pres">
      <dgm:prSet presAssocID="{0ECA13D1-4A5E-495B-9625-D8ADF2544D0B}" presName="spaceRect" presStyleCnt="0"/>
      <dgm:spPr/>
    </dgm:pt>
    <dgm:pt modelId="{E59142A7-C60A-4A73-AA0F-495FE77C13A1}" type="pres">
      <dgm:prSet presAssocID="{0ECA13D1-4A5E-495B-9625-D8ADF2544D0B}" presName="textRect" presStyleLbl="revTx" presStyleIdx="0" presStyleCnt="5">
        <dgm:presLayoutVars>
          <dgm:chMax val="1"/>
          <dgm:chPref val="1"/>
        </dgm:presLayoutVars>
      </dgm:prSet>
      <dgm:spPr/>
    </dgm:pt>
    <dgm:pt modelId="{FD11CDEA-A69C-4C59-82B3-96BB301091CC}" type="pres">
      <dgm:prSet presAssocID="{33661ECE-4732-4A9C-AB4C-5BE0908A4F79}" presName="sibTrans" presStyleCnt="0"/>
      <dgm:spPr/>
    </dgm:pt>
    <dgm:pt modelId="{DA15000E-D3E1-44EA-948D-D5BFA31156A3}" type="pres">
      <dgm:prSet presAssocID="{E35BBE46-AADF-4301-8A5B-5A1263D3C2F3}" presName="compNode" presStyleCnt="0"/>
      <dgm:spPr/>
    </dgm:pt>
    <dgm:pt modelId="{608A13CF-8537-4FB4-BD34-C87CE3753554}" type="pres">
      <dgm:prSet presAssocID="{E35BBE46-AADF-4301-8A5B-5A1263D3C2F3}" presName="iconBgRect" presStyleLbl="bgShp" presStyleIdx="1" presStyleCnt="5"/>
      <dgm:spPr>
        <a:prstGeom prst="round2DiagRect">
          <a:avLst>
            <a:gd name="adj1" fmla="val 29727"/>
            <a:gd name="adj2" fmla="val 0"/>
          </a:avLst>
        </a:prstGeom>
      </dgm:spPr>
    </dgm:pt>
    <dgm:pt modelId="{9C9C57AC-707C-47B7-8612-34982369552C}" type="pres">
      <dgm:prSet presAssocID="{E35BBE46-AADF-4301-8A5B-5A1263D3C2F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8DF647D4-2062-4DBA-8A43-1A98926667C6}" type="pres">
      <dgm:prSet presAssocID="{E35BBE46-AADF-4301-8A5B-5A1263D3C2F3}" presName="spaceRect" presStyleCnt="0"/>
      <dgm:spPr/>
    </dgm:pt>
    <dgm:pt modelId="{A3AE8792-A022-4834-BEE5-2039177AF6F9}" type="pres">
      <dgm:prSet presAssocID="{E35BBE46-AADF-4301-8A5B-5A1263D3C2F3}" presName="textRect" presStyleLbl="revTx" presStyleIdx="1" presStyleCnt="5">
        <dgm:presLayoutVars>
          <dgm:chMax val="1"/>
          <dgm:chPref val="1"/>
        </dgm:presLayoutVars>
      </dgm:prSet>
      <dgm:spPr/>
    </dgm:pt>
    <dgm:pt modelId="{7C2CAFC6-CBC6-4462-814D-2B59A2A37FF2}" type="pres">
      <dgm:prSet presAssocID="{E65750C0-3B87-4351-A0E2-0F8CC4A32BD5}" presName="sibTrans" presStyleCnt="0"/>
      <dgm:spPr/>
    </dgm:pt>
    <dgm:pt modelId="{D24572C6-CF08-4EFE-B7C3-C86C029BB93C}" type="pres">
      <dgm:prSet presAssocID="{158E5505-8CEC-43F5-AC0E-82E333914E87}" presName="compNode" presStyleCnt="0"/>
      <dgm:spPr/>
    </dgm:pt>
    <dgm:pt modelId="{682D70B5-D455-44A5-A927-EAA5B7B94490}" type="pres">
      <dgm:prSet presAssocID="{158E5505-8CEC-43F5-AC0E-82E333914E87}" presName="iconBgRect" presStyleLbl="bgShp" presStyleIdx="2" presStyleCnt="5"/>
      <dgm:spPr>
        <a:prstGeom prst="round2DiagRect">
          <a:avLst>
            <a:gd name="adj1" fmla="val 29727"/>
            <a:gd name="adj2" fmla="val 0"/>
          </a:avLst>
        </a:prstGeom>
      </dgm:spPr>
    </dgm:pt>
    <dgm:pt modelId="{BF2408B8-3143-4D18-A2B4-30350614EBD9}" type="pres">
      <dgm:prSet presAssocID="{158E5505-8CEC-43F5-AC0E-82E333914E8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E54D6A8-5A54-4CA4-B78B-E4E2C33792A1}" type="pres">
      <dgm:prSet presAssocID="{158E5505-8CEC-43F5-AC0E-82E333914E87}" presName="spaceRect" presStyleCnt="0"/>
      <dgm:spPr/>
    </dgm:pt>
    <dgm:pt modelId="{5FD4284B-FB53-4D2B-9AD6-1C22C1104848}" type="pres">
      <dgm:prSet presAssocID="{158E5505-8CEC-43F5-AC0E-82E333914E87}" presName="textRect" presStyleLbl="revTx" presStyleIdx="2" presStyleCnt="5">
        <dgm:presLayoutVars>
          <dgm:chMax val="1"/>
          <dgm:chPref val="1"/>
        </dgm:presLayoutVars>
      </dgm:prSet>
      <dgm:spPr/>
    </dgm:pt>
    <dgm:pt modelId="{FB1003A1-FA85-4237-8024-EB6A97F31D22}" type="pres">
      <dgm:prSet presAssocID="{7B22F4EB-75A8-4D01-B94B-9A245586FEEF}" presName="sibTrans" presStyleCnt="0"/>
      <dgm:spPr/>
    </dgm:pt>
    <dgm:pt modelId="{3A417C80-BCE6-4F48-93D0-49D73CB908EA}" type="pres">
      <dgm:prSet presAssocID="{BC80610B-3F07-4E78-ACC3-B2E746D8230F}" presName="compNode" presStyleCnt="0"/>
      <dgm:spPr/>
    </dgm:pt>
    <dgm:pt modelId="{BBD8BC1B-E62A-4CFC-9F37-6019F9F66A21}" type="pres">
      <dgm:prSet presAssocID="{BC80610B-3F07-4E78-ACC3-B2E746D8230F}" presName="iconBgRect" presStyleLbl="bgShp" presStyleIdx="3" presStyleCnt="5"/>
      <dgm:spPr>
        <a:prstGeom prst="round2DiagRect">
          <a:avLst>
            <a:gd name="adj1" fmla="val 29727"/>
            <a:gd name="adj2" fmla="val 0"/>
          </a:avLst>
        </a:prstGeom>
      </dgm:spPr>
    </dgm:pt>
    <dgm:pt modelId="{9904A231-B930-4BC0-A7B3-E132CCE460D7}" type="pres">
      <dgm:prSet presAssocID="{BC80610B-3F07-4E78-ACC3-B2E746D8230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814A1BD7-F3F8-4B34-9911-C13DF0C6F470}" type="pres">
      <dgm:prSet presAssocID="{BC80610B-3F07-4E78-ACC3-B2E746D8230F}" presName="spaceRect" presStyleCnt="0"/>
      <dgm:spPr/>
    </dgm:pt>
    <dgm:pt modelId="{24CD6430-8D4A-4577-92FD-777B27AF1839}" type="pres">
      <dgm:prSet presAssocID="{BC80610B-3F07-4E78-ACC3-B2E746D8230F}" presName="textRect" presStyleLbl="revTx" presStyleIdx="3" presStyleCnt="5">
        <dgm:presLayoutVars>
          <dgm:chMax val="1"/>
          <dgm:chPref val="1"/>
        </dgm:presLayoutVars>
      </dgm:prSet>
      <dgm:spPr/>
    </dgm:pt>
    <dgm:pt modelId="{47F9CF1C-7AB0-470C-834A-FC6A9B51071C}" type="pres">
      <dgm:prSet presAssocID="{47171164-C455-438D-8408-60BAA583C63F}" presName="sibTrans" presStyleCnt="0"/>
      <dgm:spPr/>
    </dgm:pt>
    <dgm:pt modelId="{97ED857E-290D-4AA0-9B2F-E577FDDF1D8A}" type="pres">
      <dgm:prSet presAssocID="{31E3B488-17E3-4F8F-B114-909935D1E819}" presName="compNode" presStyleCnt="0"/>
      <dgm:spPr/>
    </dgm:pt>
    <dgm:pt modelId="{2410B579-FABC-4763-B508-BFCACD52AD86}" type="pres">
      <dgm:prSet presAssocID="{31E3B488-17E3-4F8F-B114-909935D1E819}" presName="iconBgRect" presStyleLbl="bgShp" presStyleIdx="4" presStyleCnt="5"/>
      <dgm:spPr>
        <a:prstGeom prst="round2DiagRect">
          <a:avLst>
            <a:gd name="adj1" fmla="val 29727"/>
            <a:gd name="adj2" fmla="val 0"/>
          </a:avLst>
        </a:prstGeom>
      </dgm:spPr>
    </dgm:pt>
    <dgm:pt modelId="{F3A4F957-3CB2-461E-AE86-240BDFCB7534}" type="pres">
      <dgm:prSet presAssocID="{31E3B488-17E3-4F8F-B114-909935D1E81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81133372-87D8-4D04-A4B8-2226CA87A411}" type="pres">
      <dgm:prSet presAssocID="{31E3B488-17E3-4F8F-B114-909935D1E819}" presName="spaceRect" presStyleCnt="0"/>
      <dgm:spPr/>
    </dgm:pt>
    <dgm:pt modelId="{E2DE7A0F-E4CB-4C38-B9C4-4EBAC3892748}" type="pres">
      <dgm:prSet presAssocID="{31E3B488-17E3-4F8F-B114-909935D1E819}" presName="textRect" presStyleLbl="revTx" presStyleIdx="4" presStyleCnt="5">
        <dgm:presLayoutVars>
          <dgm:chMax val="1"/>
          <dgm:chPref val="1"/>
        </dgm:presLayoutVars>
      </dgm:prSet>
      <dgm:spPr/>
    </dgm:pt>
  </dgm:ptLst>
  <dgm:cxnLst>
    <dgm:cxn modelId="{BBEED928-F6AE-44D6-965F-4D58CB525419}" type="presOf" srcId="{E35BBE46-AADF-4301-8A5B-5A1263D3C2F3}" destId="{A3AE8792-A022-4834-BEE5-2039177AF6F9}" srcOrd="0" destOrd="0" presId="urn:microsoft.com/office/officeart/2018/5/layout/IconLeafLabelList"/>
    <dgm:cxn modelId="{3FABFA5C-1D4F-47D7-B8C4-1EE025644E4A}" srcId="{4C8B17F8-39A3-434B-943F-0E67D24111AB}" destId="{158E5505-8CEC-43F5-AC0E-82E333914E87}" srcOrd="2" destOrd="0" parTransId="{2E97E6D3-43F8-4F88-B09A-B0910F4FFB67}" sibTransId="{7B22F4EB-75A8-4D01-B94B-9A245586FEEF}"/>
    <dgm:cxn modelId="{3F07E762-32E0-409A-BC5D-F4982675B1C9}" type="presOf" srcId="{0ECA13D1-4A5E-495B-9625-D8ADF2544D0B}" destId="{E59142A7-C60A-4A73-AA0F-495FE77C13A1}" srcOrd="0" destOrd="0" presId="urn:microsoft.com/office/officeart/2018/5/layout/IconLeafLabelList"/>
    <dgm:cxn modelId="{F4F7804A-A8CD-4D59-A3C1-EA10102DCB10}" type="presOf" srcId="{4C8B17F8-39A3-434B-943F-0E67D24111AB}" destId="{009B5A04-2868-4113-BDF1-789A84D4D039}" srcOrd="0" destOrd="0" presId="urn:microsoft.com/office/officeart/2018/5/layout/IconLeafLabelList"/>
    <dgm:cxn modelId="{7DF99574-19DC-43C5-8053-E06D5240FA7F}" srcId="{4C8B17F8-39A3-434B-943F-0E67D24111AB}" destId="{0ECA13D1-4A5E-495B-9625-D8ADF2544D0B}" srcOrd="0" destOrd="0" parTransId="{12BEC8F0-47B2-4ADF-A99A-A6434D9A53CE}" sibTransId="{33661ECE-4732-4A9C-AB4C-5BE0908A4F79}"/>
    <dgm:cxn modelId="{5873F386-9AB7-4B4D-863D-7BD6FD7BE44F}" type="presOf" srcId="{BC80610B-3F07-4E78-ACC3-B2E746D8230F}" destId="{24CD6430-8D4A-4577-92FD-777B27AF1839}" srcOrd="0" destOrd="0" presId="urn:microsoft.com/office/officeart/2018/5/layout/IconLeafLabelList"/>
    <dgm:cxn modelId="{A9C5F18C-F5D0-44E5-A200-2A50B231E4F6}" srcId="{4C8B17F8-39A3-434B-943F-0E67D24111AB}" destId="{E35BBE46-AADF-4301-8A5B-5A1263D3C2F3}" srcOrd="1" destOrd="0" parTransId="{C45E74D2-12B0-4A8E-97AE-53825BF23976}" sibTransId="{E65750C0-3B87-4351-A0E2-0F8CC4A32BD5}"/>
    <dgm:cxn modelId="{5E2D0690-5725-47EE-B5A0-4C547A15AA61}" type="presOf" srcId="{31E3B488-17E3-4F8F-B114-909935D1E819}" destId="{E2DE7A0F-E4CB-4C38-B9C4-4EBAC3892748}" srcOrd="0" destOrd="0" presId="urn:microsoft.com/office/officeart/2018/5/layout/IconLeafLabelList"/>
    <dgm:cxn modelId="{C4A8E5A2-F6CE-4306-BE66-02DB196599BA}" type="presOf" srcId="{158E5505-8CEC-43F5-AC0E-82E333914E87}" destId="{5FD4284B-FB53-4D2B-9AD6-1C22C1104848}" srcOrd="0" destOrd="0" presId="urn:microsoft.com/office/officeart/2018/5/layout/IconLeafLabelList"/>
    <dgm:cxn modelId="{20DD05AE-33E6-4D9F-9C92-59CD9BE6BC19}" srcId="{4C8B17F8-39A3-434B-943F-0E67D24111AB}" destId="{31E3B488-17E3-4F8F-B114-909935D1E819}" srcOrd="4" destOrd="0" parTransId="{E036ED99-B9AB-40BA-8E86-9E92B26CA0E9}" sibTransId="{1E8F7DCC-F3F8-4413-A029-347CD411736C}"/>
    <dgm:cxn modelId="{A1B74BEB-FA5D-455B-BE84-3A8E25A8A271}" srcId="{4C8B17F8-39A3-434B-943F-0E67D24111AB}" destId="{BC80610B-3F07-4E78-ACC3-B2E746D8230F}" srcOrd="3" destOrd="0" parTransId="{F14E1C99-3B19-415F-9ABE-091524FDE58F}" sibTransId="{47171164-C455-438D-8408-60BAA583C63F}"/>
    <dgm:cxn modelId="{C5D41111-48F5-47F8-8BCB-538E1ABAE407}" type="presParOf" srcId="{009B5A04-2868-4113-BDF1-789A84D4D039}" destId="{5D088A4B-194E-4BB6-A922-5198A7B804AD}" srcOrd="0" destOrd="0" presId="urn:microsoft.com/office/officeart/2018/5/layout/IconLeafLabelList"/>
    <dgm:cxn modelId="{2C09F13F-3B40-4360-9D55-09EB7AB7F245}" type="presParOf" srcId="{5D088A4B-194E-4BB6-A922-5198A7B804AD}" destId="{EC0B01E6-F97A-440D-9D94-A476E445F5FC}" srcOrd="0" destOrd="0" presId="urn:microsoft.com/office/officeart/2018/5/layout/IconLeafLabelList"/>
    <dgm:cxn modelId="{46347A43-5A53-4041-B39D-704B370053FA}" type="presParOf" srcId="{5D088A4B-194E-4BB6-A922-5198A7B804AD}" destId="{DFC24530-C5A4-4BE6-A7E6-D7E57074878C}" srcOrd="1" destOrd="0" presId="urn:microsoft.com/office/officeart/2018/5/layout/IconLeafLabelList"/>
    <dgm:cxn modelId="{720D518C-5303-4E56-9330-5F491D6FD0C2}" type="presParOf" srcId="{5D088A4B-194E-4BB6-A922-5198A7B804AD}" destId="{A24583B3-BCCC-45B9-B613-729B825DBA8A}" srcOrd="2" destOrd="0" presId="urn:microsoft.com/office/officeart/2018/5/layout/IconLeafLabelList"/>
    <dgm:cxn modelId="{479B0BB0-0271-4D1D-BCBA-9498E93376EB}" type="presParOf" srcId="{5D088A4B-194E-4BB6-A922-5198A7B804AD}" destId="{E59142A7-C60A-4A73-AA0F-495FE77C13A1}" srcOrd="3" destOrd="0" presId="urn:microsoft.com/office/officeart/2018/5/layout/IconLeafLabelList"/>
    <dgm:cxn modelId="{B9AC66A1-00A5-4EC6-85A6-41F6EE088147}" type="presParOf" srcId="{009B5A04-2868-4113-BDF1-789A84D4D039}" destId="{FD11CDEA-A69C-4C59-82B3-96BB301091CC}" srcOrd="1" destOrd="0" presId="urn:microsoft.com/office/officeart/2018/5/layout/IconLeafLabelList"/>
    <dgm:cxn modelId="{250534E4-E10A-4110-AA76-ED54662D8E61}" type="presParOf" srcId="{009B5A04-2868-4113-BDF1-789A84D4D039}" destId="{DA15000E-D3E1-44EA-948D-D5BFA31156A3}" srcOrd="2" destOrd="0" presId="urn:microsoft.com/office/officeart/2018/5/layout/IconLeafLabelList"/>
    <dgm:cxn modelId="{7E5BD173-E43C-4CC4-A30F-ED6436E85B90}" type="presParOf" srcId="{DA15000E-D3E1-44EA-948D-D5BFA31156A3}" destId="{608A13CF-8537-4FB4-BD34-C87CE3753554}" srcOrd="0" destOrd="0" presId="urn:microsoft.com/office/officeart/2018/5/layout/IconLeafLabelList"/>
    <dgm:cxn modelId="{E8648109-7C14-4528-8364-DB3421A22909}" type="presParOf" srcId="{DA15000E-D3E1-44EA-948D-D5BFA31156A3}" destId="{9C9C57AC-707C-47B7-8612-34982369552C}" srcOrd="1" destOrd="0" presId="urn:microsoft.com/office/officeart/2018/5/layout/IconLeafLabelList"/>
    <dgm:cxn modelId="{16B712C4-2F14-40B4-9149-BF90A808C469}" type="presParOf" srcId="{DA15000E-D3E1-44EA-948D-D5BFA31156A3}" destId="{8DF647D4-2062-4DBA-8A43-1A98926667C6}" srcOrd="2" destOrd="0" presId="urn:microsoft.com/office/officeart/2018/5/layout/IconLeafLabelList"/>
    <dgm:cxn modelId="{2CC3008F-3995-459D-8132-89918D461D89}" type="presParOf" srcId="{DA15000E-D3E1-44EA-948D-D5BFA31156A3}" destId="{A3AE8792-A022-4834-BEE5-2039177AF6F9}" srcOrd="3" destOrd="0" presId="urn:microsoft.com/office/officeart/2018/5/layout/IconLeafLabelList"/>
    <dgm:cxn modelId="{6DBD636A-6E9E-4CE0-A7D8-F37CDB7A25BC}" type="presParOf" srcId="{009B5A04-2868-4113-BDF1-789A84D4D039}" destId="{7C2CAFC6-CBC6-4462-814D-2B59A2A37FF2}" srcOrd="3" destOrd="0" presId="urn:microsoft.com/office/officeart/2018/5/layout/IconLeafLabelList"/>
    <dgm:cxn modelId="{F6E7CAD8-1045-40F7-92AB-4DD48915ADBA}" type="presParOf" srcId="{009B5A04-2868-4113-BDF1-789A84D4D039}" destId="{D24572C6-CF08-4EFE-B7C3-C86C029BB93C}" srcOrd="4" destOrd="0" presId="urn:microsoft.com/office/officeart/2018/5/layout/IconLeafLabelList"/>
    <dgm:cxn modelId="{27BDEA60-18AA-4F1C-8FFA-73DD85B5B3DB}" type="presParOf" srcId="{D24572C6-CF08-4EFE-B7C3-C86C029BB93C}" destId="{682D70B5-D455-44A5-A927-EAA5B7B94490}" srcOrd="0" destOrd="0" presId="urn:microsoft.com/office/officeart/2018/5/layout/IconLeafLabelList"/>
    <dgm:cxn modelId="{C0869BE1-455A-4E49-99DA-DDC4F960B23E}" type="presParOf" srcId="{D24572C6-CF08-4EFE-B7C3-C86C029BB93C}" destId="{BF2408B8-3143-4D18-A2B4-30350614EBD9}" srcOrd="1" destOrd="0" presId="urn:microsoft.com/office/officeart/2018/5/layout/IconLeafLabelList"/>
    <dgm:cxn modelId="{5CC5D5EB-35EA-480B-97CD-239B295E4C07}" type="presParOf" srcId="{D24572C6-CF08-4EFE-B7C3-C86C029BB93C}" destId="{FE54D6A8-5A54-4CA4-B78B-E4E2C33792A1}" srcOrd="2" destOrd="0" presId="urn:microsoft.com/office/officeart/2018/5/layout/IconLeafLabelList"/>
    <dgm:cxn modelId="{4BE0B7D8-655B-46CF-8D21-449C8512B125}" type="presParOf" srcId="{D24572C6-CF08-4EFE-B7C3-C86C029BB93C}" destId="{5FD4284B-FB53-4D2B-9AD6-1C22C1104848}" srcOrd="3" destOrd="0" presId="urn:microsoft.com/office/officeart/2018/5/layout/IconLeafLabelList"/>
    <dgm:cxn modelId="{9CE7ED18-000F-41BE-9C05-6BE3A9B3D3C2}" type="presParOf" srcId="{009B5A04-2868-4113-BDF1-789A84D4D039}" destId="{FB1003A1-FA85-4237-8024-EB6A97F31D22}" srcOrd="5" destOrd="0" presId="urn:microsoft.com/office/officeart/2018/5/layout/IconLeafLabelList"/>
    <dgm:cxn modelId="{DA622565-AADD-41FF-857E-A3780B75F2E5}" type="presParOf" srcId="{009B5A04-2868-4113-BDF1-789A84D4D039}" destId="{3A417C80-BCE6-4F48-93D0-49D73CB908EA}" srcOrd="6" destOrd="0" presId="urn:microsoft.com/office/officeart/2018/5/layout/IconLeafLabelList"/>
    <dgm:cxn modelId="{B2B84B68-77CF-4AE7-901A-63758FB7EE48}" type="presParOf" srcId="{3A417C80-BCE6-4F48-93D0-49D73CB908EA}" destId="{BBD8BC1B-E62A-4CFC-9F37-6019F9F66A21}" srcOrd="0" destOrd="0" presId="urn:microsoft.com/office/officeart/2018/5/layout/IconLeafLabelList"/>
    <dgm:cxn modelId="{A1BC69F6-47B0-43C2-A221-4D9CBEC3ED49}" type="presParOf" srcId="{3A417C80-BCE6-4F48-93D0-49D73CB908EA}" destId="{9904A231-B930-4BC0-A7B3-E132CCE460D7}" srcOrd="1" destOrd="0" presId="urn:microsoft.com/office/officeart/2018/5/layout/IconLeafLabelList"/>
    <dgm:cxn modelId="{D9642C30-3AE0-4A02-B470-5A7D34FC10EC}" type="presParOf" srcId="{3A417C80-BCE6-4F48-93D0-49D73CB908EA}" destId="{814A1BD7-F3F8-4B34-9911-C13DF0C6F470}" srcOrd="2" destOrd="0" presId="urn:microsoft.com/office/officeart/2018/5/layout/IconLeafLabelList"/>
    <dgm:cxn modelId="{1A390333-D674-42FF-86D1-BB19B7022DED}" type="presParOf" srcId="{3A417C80-BCE6-4F48-93D0-49D73CB908EA}" destId="{24CD6430-8D4A-4577-92FD-777B27AF1839}" srcOrd="3" destOrd="0" presId="urn:microsoft.com/office/officeart/2018/5/layout/IconLeafLabelList"/>
    <dgm:cxn modelId="{2450F800-AEEC-468F-859B-E7FE22E80725}" type="presParOf" srcId="{009B5A04-2868-4113-BDF1-789A84D4D039}" destId="{47F9CF1C-7AB0-470C-834A-FC6A9B51071C}" srcOrd="7" destOrd="0" presId="urn:microsoft.com/office/officeart/2018/5/layout/IconLeafLabelList"/>
    <dgm:cxn modelId="{BE875BF6-100D-4B56-92AA-391F23CC0D1A}" type="presParOf" srcId="{009B5A04-2868-4113-BDF1-789A84D4D039}" destId="{97ED857E-290D-4AA0-9B2F-E577FDDF1D8A}" srcOrd="8" destOrd="0" presId="urn:microsoft.com/office/officeart/2018/5/layout/IconLeafLabelList"/>
    <dgm:cxn modelId="{2EDC1FCA-4414-4F10-8084-12F990BF758C}" type="presParOf" srcId="{97ED857E-290D-4AA0-9B2F-E577FDDF1D8A}" destId="{2410B579-FABC-4763-B508-BFCACD52AD86}" srcOrd="0" destOrd="0" presId="urn:microsoft.com/office/officeart/2018/5/layout/IconLeafLabelList"/>
    <dgm:cxn modelId="{A5432488-6EF1-4D5D-884E-3F7C41323A4D}" type="presParOf" srcId="{97ED857E-290D-4AA0-9B2F-E577FDDF1D8A}" destId="{F3A4F957-3CB2-461E-AE86-240BDFCB7534}" srcOrd="1" destOrd="0" presId="urn:microsoft.com/office/officeart/2018/5/layout/IconLeafLabelList"/>
    <dgm:cxn modelId="{BCC1428B-2072-4C00-ACF7-EBC7FD7DCC79}" type="presParOf" srcId="{97ED857E-290D-4AA0-9B2F-E577FDDF1D8A}" destId="{81133372-87D8-4D04-A4B8-2226CA87A411}" srcOrd="2" destOrd="0" presId="urn:microsoft.com/office/officeart/2018/5/layout/IconLeafLabelList"/>
    <dgm:cxn modelId="{1BCABAC1-E604-4CA5-B099-C78E85516DFE}" type="presParOf" srcId="{97ED857E-290D-4AA0-9B2F-E577FDDF1D8A}" destId="{E2DE7A0F-E4CB-4C38-B9C4-4EBAC3892748}"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1FCF2-73EE-4C4D-86EA-6DCD87354ACD}">
      <dsp:nvSpPr>
        <dsp:cNvPr id="0" name=""/>
        <dsp:cNvSpPr/>
      </dsp:nvSpPr>
      <dsp:spPr>
        <a:xfrm>
          <a:off x="881" y="566028"/>
          <a:ext cx="3093117" cy="196412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B61629D-C01D-4CE4-B3F1-166832CCD972}">
      <dsp:nvSpPr>
        <dsp:cNvPr id="0" name=""/>
        <dsp:cNvSpPr/>
      </dsp:nvSpPr>
      <dsp:spPr>
        <a:xfrm>
          <a:off x="344560" y="892524"/>
          <a:ext cx="3093117" cy="196412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Ideally this will be matched to the individuals career aspirations.</a:t>
          </a:r>
          <a:endParaRPr lang="en-US" sz="2600" kern="1200" dirty="0"/>
        </a:p>
      </dsp:txBody>
      <dsp:txXfrm>
        <a:off x="402087" y="950051"/>
        <a:ext cx="2978063" cy="1849075"/>
      </dsp:txXfrm>
    </dsp:sp>
    <dsp:sp modelId="{53E525F3-FAD4-4908-B416-FECBBA0760D8}">
      <dsp:nvSpPr>
        <dsp:cNvPr id="0" name=""/>
        <dsp:cNvSpPr/>
      </dsp:nvSpPr>
      <dsp:spPr>
        <a:xfrm>
          <a:off x="3781358" y="566028"/>
          <a:ext cx="3093117" cy="196412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64C9FE5-9FCB-488C-BAD2-86A52F65D70C}">
      <dsp:nvSpPr>
        <dsp:cNvPr id="0" name=""/>
        <dsp:cNvSpPr/>
      </dsp:nvSpPr>
      <dsp:spPr>
        <a:xfrm>
          <a:off x="4125038" y="892524"/>
          <a:ext cx="3093117" cy="196412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The </a:t>
          </a:r>
          <a:r>
            <a:rPr lang="en-GB" sz="2600" b="1" kern="1200" dirty="0"/>
            <a:t>STUDENT </a:t>
          </a:r>
          <a:r>
            <a:rPr lang="en-GB" sz="2600" kern="1200" dirty="0"/>
            <a:t>should be pro-active in their search for a work placement.</a:t>
          </a:r>
          <a:endParaRPr lang="en-US" sz="2600" kern="1200" dirty="0"/>
        </a:p>
      </dsp:txBody>
      <dsp:txXfrm>
        <a:off x="4182565" y="950051"/>
        <a:ext cx="2978063" cy="18490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AB763-E777-40B1-BDCE-D86E55B392CD}">
      <dsp:nvSpPr>
        <dsp:cNvPr id="0" name=""/>
        <dsp:cNvSpPr/>
      </dsp:nvSpPr>
      <dsp:spPr>
        <a:xfrm>
          <a:off x="837266" y="41938"/>
          <a:ext cx="1070199" cy="107019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4D6FD6-0CA0-4F5F-8E0F-442EABA4301A}">
      <dsp:nvSpPr>
        <dsp:cNvPr id="0" name=""/>
        <dsp:cNvSpPr/>
      </dsp:nvSpPr>
      <dsp:spPr>
        <a:xfrm>
          <a:off x="1062008" y="266680"/>
          <a:ext cx="620715" cy="6207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021B5A-A356-45F6-9891-7B73DE33AC83}">
      <dsp:nvSpPr>
        <dsp:cNvPr id="0" name=""/>
        <dsp:cNvSpPr/>
      </dsp:nvSpPr>
      <dsp:spPr>
        <a:xfrm>
          <a:off x="2136794" y="41938"/>
          <a:ext cx="2522613" cy="1070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b="0" i="0" kern="1200" dirty="0"/>
            <a:t>We will provide all the information via My Highcliffe, including formal letter templates</a:t>
          </a:r>
          <a:r>
            <a:rPr lang="en-GB" sz="1500" b="0" i="0" kern="1200" dirty="0"/>
            <a:t>.</a:t>
          </a:r>
          <a:endParaRPr lang="en-US" sz="1500" kern="1200" dirty="0"/>
        </a:p>
      </dsp:txBody>
      <dsp:txXfrm>
        <a:off x="2136794" y="41938"/>
        <a:ext cx="2522613" cy="1070199"/>
      </dsp:txXfrm>
    </dsp:sp>
    <dsp:sp modelId="{27175821-C8BD-48AC-A616-A0D34EF9C05D}">
      <dsp:nvSpPr>
        <dsp:cNvPr id="0" name=""/>
        <dsp:cNvSpPr/>
      </dsp:nvSpPr>
      <dsp:spPr>
        <a:xfrm>
          <a:off x="5098954" y="41938"/>
          <a:ext cx="1070199" cy="107019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09657E-DB27-4053-84CB-7AA9FEC2DFE9}">
      <dsp:nvSpPr>
        <dsp:cNvPr id="0" name=""/>
        <dsp:cNvSpPr/>
      </dsp:nvSpPr>
      <dsp:spPr>
        <a:xfrm>
          <a:off x="5323696" y="266680"/>
          <a:ext cx="620715" cy="6207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9B52AC-5D01-4AF1-8066-F4D9A3810104}">
      <dsp:nvSpPr>
        <dsp:cNvPr id="0" name=""/>
        <dsp:cNvSpPr/>
      </dsp:nvSpPr>
      <dsp:spPr>
        <a:xfrm>
          <a:off x="6398482" y="41938"/>
          <a:ext cx="2522613" cy="1070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b="0" i="0" kern="1200" dirty="0"/>
            <a:t>Access to the database </a:t>
          </a:r>
          <a:r>
            <a:rPr lang="en-GB" sz="1800" b="0" i="0" u="sng" kern="1200" dirty="0">
              <a:hlinkClick xmlns:r="http://schemas.openxmlformats.org/officeDocument/2006/relationships" r:id="rId5"/>
            </a:rPr>
            <a:t>http://dorset.learnaboutwork.org</a:t>
          </a:r>
          <a:endParaRPr lang="en-US" sz="1800" kern="1200" dirty="0"/>
        </a:p>
      </dsp:txBody>
      <dsp:txXfrm>
        <a:off x="6398482" y="41938"/>
        <a:ext cx="2522613" cy="1070199"/>
      </dsp:txXfrm>
    </dsp:sp>
    <dsp:sp modelId="{880F61AC-AE58-439E-9854-B49656BD69F5}">
      <dsp:nvSpPr>
        <dsp:cNvPr id="0" name=""/>
        <dsp:cNvSpPr/>
      </dsp:nvSpPr>
      <dsp:spPr>
        <a:xfrm>
          <a:off x="837266" y="1960715"/>
          <a:ext cx="1070199" cy="107019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9FAE66-D18E-4FD2-B2FD-C91856361E41}">
      <dsp:nvSpPr>
        <dsp:cNvPr id="0" name=""/>
        <dsp:cNvSpPr/>
      </dsp:nvSpPr>
      <dsp:spPr>
        <a:xfrm>
          <a:off x="1062008" y="2185457"/>
          <a:ext cx="620715" cy="620715"/>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4E2EED-9C7C-4776-89A1-29C96038E87D}">
      <dsp:nvSpPr>
        <dsp:cNvPr id="0" name=""/>
        <dsp:cNvSpPr/>
      </dsp:nvSpPr>
      <dsp:spPr>
        <a:xfrm>
          <a:off x="2136794" y="1960715"/>
          <a:ext cx="2522613" cy="1070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b="0" i="0" kern="1200" dirty="0"/>
            <a:t>Provide the opportunity to have a ‘mock’ interview.</a:t>
          </a:r>
          <a:endParaRPr lang="en-US" sz="1800" kern="1200" dirty="0"/>
        </a:p>
      </dsp:txBody>
      <dsp:txXfrm>
        <a:off x="2136794" y="1960715"/>
        <a:ext cx="2522613" cy="1070199"/>
      </dsp:txXfrm>
    </dsp:sp>
    <dsp:sp modelId="{DE27E4B8-0719-47CE-97F4-AA0088C77B5C}">
      <dsp:nvSpPr>
        <dsp:cNvPr id="0" name=""/>
        <dsp:cNvSpPr/>
      </dsp:nvSpPr>
      <dsp:spPr>
        <a:xfrm>
          <a:off x="5098954" y="1960715"/>
          <a:ext cx="1070199" cy="107019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A3418B-5125-49D3-8171-43AC694F840A}">
      <dsp:nvSpPr>
        <dsp:cNvPr id="0" name=""/>
        <dsp:cNvSpPr/>
      </dsp:nvSpPr>
      <dsp:spPr>
        <a:xfrm>
          <a:off x="5323696" y="2185457"/>
          <a:ext cx="620715" cy="620715"/>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BF5D04-85AD-4C2E-B969-393718307FC8}">
      <dsp:nvSpPr>
        <dsp:cNvPr id="0" name=""/>
        <dsp:cNvSpPr/>
      </dsp:nvSpPr>
      <dsp:spPr>
        <a:xfrm>
          <a:off x="6398482" y="1960715"/>
          <a:ext cx="2522613" cy="1070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b="0" i="0" kern="1200" dirty="0"/>
            <a:t>Prepare formal letters of application and a CV.</a:t>
          </a:r>
          <a:endParaRPr lang="en-US" sz="1800" kern="1200" dirty="0"/>
        </a:p>
      </dsp:txBody>
      <dsp:txXfrm>
        <a:off x="6398482" y="1960715"/>
        <a:ext cx="2522613" cy="1070199"/>
      </dsp:txXfrm>
    </dsp:sp>
    <dsp:sp modelId="{13BCBE0F-1760-4652-9B61-68AA24CAECCA}">
      <dsp:nvSpPr>
        <dsp:cNvPr id="0" name=""/>
        <dsp:cNvSpPr/>
      </dsp:nvSpPr>
      <dsp:spPr>
        <a:xfrm>
          <a:off x="837266" y="3879491"/>
          <a:ext cx="1070199" cy="107019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A60A3-E965-4008-AD0C-7B68853AD280}">
      <dsp:nvSpPr>
        <dsp:cNvPr id="0" name=""/>
        <dsp:cNvSpPr/>
      </dsp:nvSpPr>
      <dsp:spPr>
        <a:xfrm>
          <a:off x="1062008" y="4104233"/>
          <a:ext cx="620715" cy="620715"/>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63A260-27D9-4528-B317-35B4271CF423}">
      <dsp:nvSpPr>
        <dsp:cNvPr id="0" name=""/>
        <dsp:cNvSpPr/>
      </dsp:nvSpPr>
      <dsp:spPr>
        <a:xfrm>
          <a:off x="2136794" y="3879491"/>
          <a:ext cx="2522613" cy="1070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b="0" i="0" kern="1200" dirty="0"/>
            <a:t>Careers guidance interviews.</a:t>
          </a:r>
          <a:endParaRPr lang="en-US" sz="1800" kern="1200" dirty="0"/>
        </a:p>
      </dsp:txBody>
      <dsp:txXfrm>
        <a:off x="2136794" y="3879491"/>
        <a:ext cx="2522613" cy="1070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C324D-2144-4EF5-9941-345CE139C65A}">
      <dsp:nvSpPr>
        <dsp:cNvPr id="0" name=""/>
        <dsp:cNvSpPr/>
      </dsp:nvSpPr>
      <dsp:spPr>
        <a:xfrm>
          <a:off x="0" y="435571"/>
          <a:ext cx="8327081" cy="166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6274" tIns="458216" rIns="646274" bIns="156464" numCol="1" spcCol="1270" anchor="t" anchorCtr="0">
          <a:noAutofit/>
        </a:bodyPr>
        <a:lstStyle/>
        <a:p>
          <a:pPr marL="228600" lvl="1" indent="-228600" algn="l" defTabSz="977900">
            <a:lnSpc>
              <a:spcPct val="90000"/>
            </a:lnSpc>
            <a:spcBef>
              <a:spcPct val="0"/>
            </a:spcBef>
            <a:spcAft>
              <a:spcPct val="15000"/>
            </a:spcAft>
            <a:buChar char="•"/>
          </a:pPr>
          <a:r>
            <a:rPr lang="en-GB" sz="2200" kern="1200"/>
            <a:t>Chamber of Commerce</a:t>
          </a:r>
          <a:endParaRPr lang="en-US" sz="2200" kern="1200"/>
        </a:p>
        <a:p>
          <a:pPr marL="228600" lvl="1" indent="-228600" algn="l" defTabSz="977900">
            <a:lnSpc>
              <a:spcPct val="90000"/>
            </a:lnSpc>
            <a:spcBef>
              <a:spcPct val="0"/>
            </a:spcBef>
            <a:spcAft>
              <a:spcPct val="15000"/>
            </a:spcAft>
            <a:buChar char="•"/>
          </a:pPr>
          <a:r>
            <a:rPr lang="en-GB" sz="2200" kern="1200"/>
            <a:t>Local industry staff</a:t>
          </a:r>
          <a:endParaRPr lang="en-US" sz="2200" kern="1200"/>
        </a:p>
        <a:p>
          <a:pPr marL="228600" lvl="1" indent="-228600" algn="l" defTabSz="977900">
            <a:lnSpc>
              <a:spcPct val="90000"/>
            </a:lnSpc>
            <a:spcBef>
              <a:spcPct val="0"/>
            </a:spcBef>
            <a:spcAft>
              <a:spcPct val="15000"/>
            </a:spcAft>
            <a:buChar char="•"/>
          </a:pPr>
          <a:r>
            <a:rPr lang="en-GB" sz="2200" kern="1200"/>
            <a:t>Highcliffe Rotary Club</a:t>
          </a:r>
          <a:endParaRPr lang="en-US" sz="2200" kern="1200"/>
        </a:p>
      </dsp:txBody>
      <dsp:txXfrm>
        <a:off x="0" y="435571"/>
        <a:ext cx="8327081" cy="1663200"/>
      </dsp:txXfrm>
    </dsp:sp>
    <dsp:sp modelId="{12C4029A-B987-4EF0-A638-0CF3EC8673F3}">
      <dsp:nvSpPr>
        <dsp:cNvPr id="0" name=""/>
        <dsp:cNvSpPr/>
      </dsp:nvSpPr>
      <dsp:spPr>
        <a:xfrm>
          <a:off x="416354" y="110851"/>
          <a:ext cx="5828956"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21" tIns="0" rIns="220321" bIns="0" numCol="1" spcCol="1270" anchor="ctr" anchorCtr="0">
          <a:noAutofit/>
        </a:bodyPr>
        <a:lstStyle/>
        <a:p>
          <a:pPr marL="0" lvl="0" indent="0" algn="l" defTabSz="977900">
            <a:lnSpc>
              <a:spcPct val="90000"/>
            </a:lnSpc>
            <a:spcBef>
              <a:spcPct val="0"/>
            </a:spcBef>
            <a:spcAft>
              <a:spcPct val="35000"/>
            </a:spcAft>
            <a:buNone/>
          </a:pPr>
          <a:r>
            <a:rPr lang="en-GB" sz="2200" kern="1200"/>
            <a:t>External professional</a:t>
          </a:r>
          <a:endParaRPr lang="en-US" sz="2200" kern="1200"/>
        </a:p>
      </dsp:txBody>
      <dsp:txXfrm>
        <a:off x="448057" y="142554"/>
        <a:ext cx="5765550" cy="586034"/>
      </dsp:txXfrm>
    </dsp:sp>
    <dsp:sp modelId="{BD71FDE7-2DB3-42F4-8469-3A3196A520E5}">
      <dsp:nvSpPr>
        <dsp:cNvPr id="0" name=""/>
        <dsp:cNvSpPr/>
      </dsp:nvSpPr>
      <dsp:spPr>
        <a:xfrm>
          <a:off x="0" y="2542292"/>
          <a:ext cx="8327081"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CF742A-2186-47D0-AE81-22D1A06AFA6A}">
      <dsp:nvSpPr>
        <dsp:cNvPr id="0" name=""/>
        <dsp:cNvSpPr/>
      </dsp:nvSpPr>
      <dsp:spPr>
        <a:xfrm>
          <a:off x="416354" y="2217571"/>
          <a:ext cx="5828956"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21" tIns="0" rIns="220321" bIns="0" numCol="1" spcCol="1270" anchor="ctr" anchorCtr="0">
          <a:noAutofit/>
        </a:bodyPr>
        <a:lstStyle/>
        <a:p>
          <a:pPr marL="0" lvl="0" indent="0" algn="l" defTabSz="977900">
            <a:lnSpc>
              <a:spcPct val="90000"/>
            </a:lnSpc>
            <a:spcBef>
              <a:spcPct val="0"/>
            </a:spcBef>
            <a:spcAft>
              <a:spcPct val="35000"/>
            </a:spcAft>
            <a:buNone/>
          </a:pPr>
          <a:r>
            <a:rPr lang="en-GB" sz="2200" kern="1200" dirty="0"/>
            <a:t>20 min long	</a:t>
          </a:r>
          <a:endParaRPr lang="en-US" sz="2200" kern="1200" dirty="0"/>
        </a:p>
      </dsp:txBody>
      <dsp:txXfrm>
        <a:off x="448057" y="2249274"/>
        <a:ext cx="5765550" cy="586034"/>
      </dsp:txXfrm>
    </dsp:sp>
    <dsp:sp modelId="{A7D36F53-4AC2-481D-8A35-2BED5B2EDFB5}">
      <dsp:nvSpPr>
        <dsp:cNvPr id="0" name=""/>
        <dsp:cNvSpPr/>
      </dsp:nvSpPr>
      <dsp:spPr>
        <a:xfrm>
          <a:off x="0" y="3540212"/>
          <a:ext cx="8327081" cy="2009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6274" tIns="458216" rIns="646274" bIns="156464" numCol="1" spcCol="1270" anchor="t" anchorCtr="0">
          <a:noAutofit/>
        </a:bodyPr>
        <a:lstStyle/>
        <a:p>
          <a:pPr marL="228600" lvl="1" indent="-228600" algn="l" defTabSz="977900">
            <a:lnSpc>
              <a:spcPct val="90000"/>
            </a:lnSpc>
            <a:spcBef>
              <a:spcPct val="0"/>
            </a:spcBef>
            <a:spcAft>
              <a:spcPct val="15000"/>
            </a:spcAft>
            <a:buChar char="•"/>
          </a:pPr>
          <a:r>
            <a:rPr lang="en-GB" sz="2200" kern="1200" dirty="0"/>
            <a:t>CV</a:t>
          </a:r>
          <a:endParaRPr lang="en-US" sz="2200" kern="1200" dirty="0"/>
        </a:p>
        <a:p>
          <a:pPr marL="228600" lvl="1" indent="-228600" algn="l" defTabSz="977900">
            <a:lnSpc>
              <a:spcPct val="90000"/>
            </a:lnSpc>
            <a:spcBef>
              <a:spcPct val="0"/>
            </a:spcBef>
            <a:spcAft>
              <a:spcPct val="15000"/>
            </a:spcAft>
            <a:buChar char="•"/>
          </a:pPr>
          <a:r>
            <a:rPr lang="en-GB" sz="2200" kern="1200"/>
            <a:t>Personal statement</a:t>
          </a:r>
          <a:endParaRPr lang="en-US" sz="2200" kern="1200"/>
        </a:p>
        <a:p>
          <a:pPr marL="228600" lvl="1" indent="-228600" algn="l" defTabSz="977900">
            <a:lnSpc>
              <a:spcPct val="90000"/>
            </a:lnSpc>
            <a:spcBef>
              <a:spcPct val="0"/>
            </a:spcBef>
            <a:spcAft>
              <a:spcPct val="15000"/>
            </a:spcAft>
            <a:buChar char="•"/>
          </a:pPr>
          <a:r>
            <a:rPr lang="en-GB" sz="2200" kern="1200"/>
            <a:t>Excellent work</a:t>
          </a:r>
          <a:endParaRPr lang="en-US" sz="2200" kern="1200"/>
        </a:p>
        <a:p>
          <a:pPr marL="228600" lvl="1" indent="-228600" algn="l" defTabSz="977900">
            <a:lnSpc>
              <a:spcPct val="90000"/>
            </a:lnSpc>
            <a:spcBef>
              <a:spcPct val="0"/>
            </a:spcBef>
            <a:spcAft>
              <a:spcPct val="15000"/>
            </a:spcAft>
            <a:buChar char="•"/>
          </a:pPr>
          <a:r>
            <a:rPr lang="en-GB" sz="2200" kern="1200"/>
            <a:t>Certificates</a:t>
          </a:r>
          <a:endParaRPr lang="en-US" sz="2200" kern="1200"/>
        </a:p>
      </dsp:txBody>
      <dsp:txXfrm>
        <a:off x="0" y="3540212"/>
        <a:ext cx="8327081" cy="2009700"/>
      </dsp:txXfrm>
    </dsp:sp>
    <dsp:sp modelId="{50EC4F33-1873-4879-9BC0-3CCCD3CB894A}">
      <dsp:nvSpPr>
        <dsp:cNvPr id="0" name=""/>
        <dsp:cNvSpPr/>
      </dsp:nvSpPr>
      <dsp:spPr>
        <a:xfrm>
          <a:off x="416354" y="3215492"/>
          <a:ext cx="5828956"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21" tIns="0" rIns="220321" bIns="0" numCol="1" spcCol="1270" anchor="ctr" anchorCtr="0">
          <a:noAutofit/>
        </a:bodyPr>
        <a:lstStyle/>
        <a:p>
          <a:pPr marL="0" lvl="0" indent="0" algn="l" defTabSz="977900">
            <a:lnSpc>
              <a:spcPct val="90000"/>
            </a:lnSpc>
            <a:spcBef>
              <a:spcPct val="0"/>
            </a:spcBef>
            <a:spcAft>
              <a:spcPct val="35000"/>
            </a:spcAft>
            <a:buNone/>
          </a:pPr>
          <a:r>
            <a:rPr lang="en-GB" sz="2200" kern="1200" dirty="0"/>
            <a:t>Student portfolio</a:t>
          </a:r>
          <a:endParaRPr lang="en-US" sz="2200" kern="1200" dirty="0"/>
        </a:p>
      </dsp:txBody>
      <dsp:txXfrm>
        <a:off x="448057" y="3247195"/>
        <a:ext cx="5765550"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24469-A18D-43CC-887F-AF4EC679B5EC}">
      <dsp:nvSpPr>
        <dsp:cNvPr id="0" name=""/>
        <dsp:cNvSpPr/>
      </dsp:nvSpPr>
      <dsp:spPr>
        <a:xfrm>
          <a:off x="0" y="0"/>
          <a:ext cx="7641564" cy="1292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71CFA7-2FD6-4F05-960E-CC94C92383C7}">
      <dsp:nvSpPr>
        <dsp:cNvPr id="0" name=""/>
        <dsp:cNvSpPr/>
      </dsp:nvSpPr>
      <dsp:spPr>
        <a:xfrm>
          <a:off x="390934" y="291330"/>
          <a:ext cx="710790" cy="7107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6724B-6C4C-4848-BFD0-26D3F4FC9437}">
      <dsp:nvSpPr>
        <dsp:cNvPr id="0" name=""/>
        <dsp:cNvSpPr/>
      </dsp:nvSpPr>
      <dsp:spPr>
        <a:xfrm>
          <a:off x="1492659" y="552"/>
          <a:ext cx="6148904" cy="12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73" tIns="136773" rIns="136773" bIns="136773" numCol="1" spcCol="1270" anchor="ctr" anchorCtr="0">
          <a:noAutofit/>
        </a:bodyPr>
        <a:lstStyle/>
        <a:p>
          <a:pPr marL="0" lvl="0" indent="0" algn="l" defTabSz="1066800">
            <a:lnSpc>
              <a:spcPct val="100000"/>
            </a:lnSpc>
            <a:spcBef>
              <a:spcPct val="0"/>
            </a:spcBef>
            <a:spcAft>
              <a:spcPct val="35000"/>
            </a:spcAft>
            <a:buNone/>
          </a:pPr>
          <a:r>
            <a:rPr lang="en-GB" sz="2400" kern="1200" dirty="0"/>
            <a:t>First impressions count</a:t>
          </a:r>
          <a:endParaRPr lang="en-US" sz="2400" kern="1200" dirty="0"/>
        </a:p>
      </dsp:txBody>
      <dsp:txXfrm>
        <a:off x="1492659" y="552"/>
        <a:ext cx="6148904" cy="1292345"/>
      </dsp:txXfrm>
    </dsp:sp>
    <dsp:sp modelId="{117CB90A-51C2-44A9-BC66-3EA6310D33CB}">
      <dsp:nvSpPr>
        <dsp:cNvPr id="0" name=""/>
        <dsp:cNvSpPr/>
      </dsp:nvSpPr>
      <dsp:spPr>
        <a:xfrm>
          <a:off x="0" y="1615984"/>
          <a:ext cx="7641564" cy="1292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58F1BC-3B80-4D4C-BD3B-71457CCBBEB8}">
      <dsp:nvSpPr>
        <dsp:cNvPr id="0" name=""/>
        <dsp:cNvSpPr/>
      </dsp:nvSpPr>
      <dsp:spPr>
        <a:xfrm>
          <a:off x="390934" y="1906762"/>
          <a:ext cx="710790" cy="7107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B01804-2668-4981-9D92-ED481CB47FB0}">
      <dsp:nvSpPr>
        <dsp:cNvPr id="0" name=""/>
        <dsp:cNvSpPr/>
      </dsp:nvSpPr>
      <dsp:spPr>
        <a:xfrm>
          <a:off x="1492659" y="1615984"/>
          <a:ext cx="6148904" cy="12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73" tIns="136773" rIns="136773" bIns="136773" numCol="1" spcCol="1270" anchor="ctr" anchorCtr="0">
          <a:noAutofit/>
        </a:bodyPr>
        <a:lstStyle/>
        <a:p>
          <a:pPr marL="0" lvl="0" indent="0" algn="l" defTabSz="1066800">
            <a:lnSpc>
              <a:spcPct val="100000"/>
            </a:lnSpc>
            <a:spcBef>
              <a:spcPct val="0"/>
            </a:spcBef>
            <a:spcAft>
              <a:spcPct val="35000"/>
            </a:spcAft>
            <a:buNone/>
          </a:pPr>
          <a:r>
            <a:rPr lang="en-GB" sz="2400" kern="1200" dirty="0"/>
            <a:t>quality of voice, grammar and confidence</a:t>
          </a:r>
          <a:endParaRPr lang="en-US" sz="2400" kern="1200" dirty="0"/>
        </a:p>
      </dsp:txBody>
      <dsp:txXfrm>
        <a:off x="1492659" y="1615984"/>
        <a:ext cx="6148904" cy="1292345"/>
      </dsp:txXfrm>
    </dsp:sp>
    <dsp:sp modelId="{5D1C8AD5-C20D-43DC-9F23-02F23CFFCFF0}">
      <dsp:nvSpPr>
        <dsp:cNvPr id="0" name=""/>
        <dsp:cNvSpPr/>
      </dsp:nvSpPr>
      <dsp:spPr>
        <a:xfrm>
          <a:off x="0" y="3231416"/>
          <a:ext cx="7641564" cy="1292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B13075-E722-4DE0-B48D-60355642F2D7}">
      <dsp:nvSpPr>
        <dsp:cNvPr id="0" name=""/>
        <dsp:cNvSpPr/>
      </dsp:nvSpPr>
      <dsp:spPr>
        <a:xfrm>
          <a:off x="390934" y="3522194"/>
          <a:ext cx="710790" cy="7107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5F839E-FBA7-4FA1-9EA1-20DE12A0DB08}">
      <dsp:nvSpPr>
        <dsp:cNvPr id="0" name=""/>
        <dsp:cNvSpPr/>
      </dsp:nvSpPr>
      <dsp:spPr>
        <a:xfrm>
          <a:off x="1492659" y="3231416"/>
          <a:ext cx="6148904" cy="12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73" tIns="136773" rIns="136773" bIns="136773" numCol="1" spcCol="1270" anchor="ctr" anchorCtr="0">
          <a:noAutofit/>
        </a:bodyPr>
        <a:lstStyle/>
        <a:p>
          <a:pPr marL="0" lvl="0" indent="0" algn="l" defTabSz="1066800">
            <a:lnSpc>
              <a:spcPct val="100000"/>
            </a:lnSpc>
            <a:spcBef>
              <a:spcPct val="0"/>
            </a:spcBef>
            <a:spcAft>
              <a:spcPct val="35000"/>
            </a:spcAft>
            <a:buNone/>
          </a:pPr>
          <a:r>
            <a:rPr lang="en-GB" sz="2400" kern="1200" dirty="0"/>
            <a:t>Showcase  achievements</a:t>
          </a:r>
          <a:endParaRPr lang="en-US" sz="2400" kern="1200" dirty="0"/>
        </a:p>
      </dsp:txBody>
      <dsp:txXfrm>
        <a:off x="1492659" y="3231416"/>
        <a:ext cx="6148904" cy="12923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B01E6-F97A-440D-9D94-A476E445F5FC}">
      <dsp:nvSpPr>
        <dsp:cNvPr id="0" name=""/>
        <dsp:cNvSpPr/>
      </dsp:nvSpPr>
      <dsp:spPr>
        <a:xfrm>
          <a:off x="478800" y="1095669"/>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24530-C5A4-4BE6-A7E6-D7E57074878C}">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9142A7-C60A-4A73-AA0F-495FE77C13A1}">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What will we learn?</a:t>
          </a:r>
          <a:endParaRPr lang="en-US" sz="2400" kern="1200"/>
        </a:p>
      </dsp:txBody>
      <dsp:txXfrm>
        <a:off x="127800" y="2535669"/>
        <a:ext cx="1800000" cy="720000"/>
      </dsp:txXfrm>
    </dsp:sp>
    <dsp:sp modelId="{608A13CF-8537-4FB4-BD34-C87CE3753554}">
      <dsp:nvSpPr>
        <dsp:cNvPr id="0" name=""/>
        <dsp:cNvSpPr/>
      </dsp:nvSpPr>
      <dsp:spPr>
        <a:xfrm>
          <a:off x="2593800" y="1095669"/>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C57AC-707C-47B7-8612-34982369552C}">
      <dsp:nvSpPr>
        <dsp:cNvPr id="0" name=""/>
        <dsp:cNvSpPr/>
      </dsp:nvSpPr>
      <dsp:spPr>
        <a:xfrm>
          <a:off x="2827800"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AE8792-A022-4834-BEE5-2039177AF6F9}">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Why this? Why Now?</a:t>
          </a:r>
          <a:endParaRPr lang="en-US" sz="2400" kern="1200"/>
        </a:p>
      </dsp:txBody>
      <dsp:txXfrm>
        <a:off x="2242800" y="2535669"/>
        <a:ext cx="1800000" cy="720000"/>
      </dsp:txXfrm>
    </dsp:sp>
    <dsp:sp modelId="{682D70B5-D455-44A5-A927-EAA5B7B94490}">
      <dsp:nvSpPr>
        <dsp:cNvPr id="0" name=""/>
        <dsp:cNvSpPr/>
      </dsp:nvSpPr>
      <dsp:spPr>
        <a:xfrm>
          <a:off x="4708800" y="1095669"/>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2408B8-3143-4D18-A2B4-30350614EBD9}">
      <dsp:nvSpPr>
        <dsp:cNvPr id="0" name=""/>
        <dsp:cNvSpPr/>
      </dsp:nvSpPr>
      <dsp:spPr>
        <a:xfrm>
          <a:off x="4942800" y="132966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D4284B-FB53-4D2B-9AD6-1C22C1104848}">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Key Vocabulary</a:t>
          </a:r>
          <a:endParaRPr lang="en-US" sz="2400" kern="1200"/>
        </a:p>
      </dsp:txBody>
      <dsp:txXfrm>
        <a:off x="4357800" y="2535669"/>
        <a:ext cx="1800000" cy="720000"/>
      </dsp:txXfrm>
    </dsp:sp>
    <dsp:sp modelId="{BBD8BC1B-E62A-4CFC-9F37-6019F9F66A21}">
      <dsp:nvSpPr>
        <dsp:cNvPr id="0" name=""/>
        <dsp:cNvSpPr/>
      </dsp:nvSpPr>
      <dsp:spPr>
        <a:xfrm>
          <a:off x="6823800" y="1095669"/>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04A231-B930-4BC0-A7B3-E132CCE460D7}">
      <dsp:nvSpPr>
        <dsp:cNvPr id="0" name=""/>
        <dsp:cNvSpPr/>
      </dsp:nvSpPr>
      <dsp:spPr>
        <a:xfrm>
          <a:off x="7057800"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CD6430-8D4A-4577-92FD-777B27AF1839}">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Wider Study</a:t>
          </a:r>
          <a:endParaRPr lang="en-US" sz="2400" kern="1200"/>
        </a:p>
      </dsp:txBody>
      <dsp:txXfrm>
        <a:off x="6472800" y="2535669"/>
        <a:ext cx="1800000" cy="720000"/>
      </dsp:txXfrm>
    </dsp:sp>
    <dsp:sp modelId="{2410B579-FABC-4763-B508-BFCACD52AD86}">
      <dsp:nvSpPr>
        <dsp:cNvPr id="0" name=""/>
        <dsp:cNvSpPr/>
      </dsp:nvSpPr>
      <dsp:spPr>
        <a:xfrm>
          <a:off x="8938800" y="1095669"/>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A4F957-3CB2-461E-AE86-240BDFCB7534}">
      <dsp:nvSpPr>
        <dsp:cNvPr id="0" name=""/>
        <dsp:cNvSpPr/>
      </dsp:nvSpPr>
      <dsp:spPr>
        <a:xfrm>
          <a:off x="9172800" y="132966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DE7A0F-E4CB-4C38-B9C4-4EBAC3892748}">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Assessment</a:t>
          </a:r>
          <a:endParaRPr lang="en-US" sz="2400" kern="1200"/>
        </a:p>
      </dsp:txBody>
      <dsp:txXfrm>
        <a:off x="8587800" y="2535669"/>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D422447-FD65-4959-B4B9-4131F8A33D7D}" type="datetimeFigureOut">
              <a:rPr lang="en-GB" smtClean="0"/>
              <a:t>28/09/2023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215D29D-A507-4173-94C5-4661E8251EBE}" type="slidenum">
              <a:rPr lang="en-GB" smtClean="0"/>
              <a:t>‹#›</a:t>
            </a:fld>
            <a:endParaRPr lang="en-GB"/>
          </a:p>
        </p:txBody>
      </p:sp>
    </p:spTree>
    <p:extLst>
      <p:ext uri="{BB962C8B-B14F-4D97-AF65-F5344CB8AC3E}">
        <p14:creationId xmlns:p14="http://schemas.microsoft.com/office/powerpoint/2010/main" val="69817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a:t>
            </a:fld>
            <a:endParaRPr lang="en-GB"/>
          </a:p>
        </p:txBody>
      </p:sp>
    </p:spTree>
    <p:extLst>
      <p:ext uri="{BB962C8B-B14F-4D97-AF65-F5344CB8AC3E}">
        <p14:creationId xmlns:p14="http://schemas.microsoft.com/office/powerpoint/2010/main" val="1205077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10</a:t>
            </a:fld>
            <a:endParaRPr lang="en-GB"/>
          </a:p>
        </p:txBody>
      </p:sp>
    </p:spTree>
    <p:extLst>
      <p:ext uri="{BB962C8B-B14F-4D97-AF65-F5344CB8AC3E}">
        <p14:creationId xmlns:p14="http://schemas.microsoft.com/office/powerpoint/2010/main" val="3346898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11</a:t>
            </a:fld>
            <a:endParaRPr lang="en-GB"/>
          </a:p>
        </p:txBody>
      </p:sp>
    </p:spTree>
    <p:extLst>
      <p:ext uri="{BB962C8B-B14F-4D97-AF65-F5344CB8AC3E}">
        <p14:creationId xmlns:p14="http://schemas.microsoft.com/office/powerpoint/2010/main" val="31915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12</a:t>
            </a:fld>
            <a:endParaRPr lang="en-GB"/>
          </a:p>
        </p:txBody>
      </p:sp>
    </p:spTree>
    <p:extLst>
      <p:ext uri="{BB962C8B-B14F-4D97-AF65-F5344CB8AC3E}">
        <p14:creationId xmlns:p14="http://schemas.microsoft.com/office/powerpoint/2010/main" val="2333089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13</a:t>
            </a:fld>
            <a:endParaRPr lang="en-GB"/>
          </a:p>
        </p:txBody>
      </p:sp>
    </p:spTree>
    <p:extLst>
      <p:ext uri="{BB962C8B-B14F-4D97-AF65-F5344CB8AC3E}">
        <p14:creationId xmlns:p14="http://schemas.microsoft.com/office/powerpoint/2010/main" val="297664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14</a:t>
            </a:fld>
            <a:endParaRPr lang="en-GB"/>
          </a:p>
        </p:txBody>
      </p:sp>
    </p:spTree>
    <p:extLst>
      <p:ext uri="{BB962C8B-B14F-4D97-AF65-F5344CB8AC3E}">
        <p14:creationId xmlns:p14="http://schemas.microsoft.com/office/powerpoint/2010/main" val="2579101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15</a:t>
            </a:fld>
            <a:endParaRPr lang="en-GB"/>
          </a:p>
        </p:txBody>
      </p:sp>
    </p:spTree>
    <p:extLst>
      <p:ext uri="{BB962C8B-B14F-4D97-AF65-F5344CB8AC3E}">
        <p14:creationId xmlns:p14="http://schemas.microsoft.com/office/powerpoint/2010/main" val="688397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16</a:t>
            </a:fld>
            <a:endParaRPr lang="en-GB"/>
          </a:p>
        </p:txBody>
      </p:sp>
    </p:spTree>
    <p:extLst>
      <p:ext uri="{BB962C8B-B14F-4D97-AF65-F5344CB8AC3E}">
        <p14:creationId xmlns:p14="http://schemas.microsoft.com/office/powerpoint/2010/main" val="2340025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17</a:t>
            </a:fld>
            <a:endParaRPr lang="en-GB"/>
          </a:p>
        </p:txBody>
      </p:sp>
    </p:spTree>
    <p:extLst>
      <p:ext uri="{BB962C8B-B14F-4D97-AF65-F5344CB8AC3E}">
        <p14:creationId xmlns:p14="http://schemas.microsoft.com/office/powerpoint/2010/main" val="2863295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18</a:t>
            </a:fld>
            <a:endParaRPr lang="en-GB"/>
          </a:p>
        </p:txBody>
      </p:sp>
    </p:spTree>
    <p:extLst>
      <p:ext uri="{BB962C8B-B14F-4D97-AF65-F5344CB8AC3E}">
        <p14:creationId xmlns:p14="http://schemas.microsoft.com/office/powerpoint/2010/main" val="206058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19</a:t>
            </a:fld>
            <a:endParaRPr lang="en-GB"/>
          </a:p>
        </p:txBody>
      </p:sp>
    </p:spTree>
    <p:extLst>
      <p:ext uri="{BB962C8B-B14F-4D97-AF65-F5344CB8AC3E}">
        <p14:creationId xmlns:p14="http://schemas.microsoft.com/office/powerpoint/2010/main" val="3072415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C793A-3E34-4392-9291-27C6906751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005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20</a:t>
            </a:fld>
            <a:endParaRPr lang="en-GB"/>
          </a:p>
        </p:txBody>
      </p:sp>
    </p:spTree>
    <p:extLst>
      <p:ext uri="{BB962C8B-B14F-4D97-AF65-F5344CB8AC3E}">
        <p14:creationId xmlns:p14="http://schemas.microsoft.com/office/powerpoint/2010/main" val="957634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21</a:t>
            </a:fld>
            <a:endParaRPr lang="en-GB"/>
          </a:p>
        </p:txBody>
      </p:sp>
    </p:spTree>
    <p:extLst>
      <p:ext uri="{BB962C8B-B14F-4D97-AF65-F5344CB8AC3E}">
        <p14:creationId xmlns:p14="http://schemas.microsoft.com/office/powerpoint/2010/main" val="2938055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22</a:t>
            </a:fld>
            <a:endParaRPr lang="en-GB"/>
          </a:p>
        </p:txBody>
      </p:sp>
    </p:spTree>
    <p:extLst>
      <p:ext uri="{BB962C8B-B14F-4D97-AF65-F5344CB8AC3E}">
        <p14:creationId xmlns:p14="http://schemas.microsoft.com/office/powerpoint/2010/main" val="409054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510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24</a:t>
            </a:fld>
            <a:endParaRPr lang="en-GB"/>
          </a:p>
        </p:txBody>
      </p:sp>
    </p:spTree>
    <p:extLst>
      <p:ext uri="{BB962C8B-B14F-4D97-AF65-F5344CB8AC3E}">
        <p14:creationId xmlns:p14="http://schemas.microsoft.com/office/powerpoint/2010/main" val="3761513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25</a:t>
            </a:fld>
            <a:endParaRPr lang="en-GB"/>
          </a:p>
        </p:txBody>
      </p:sp>
    </p:spTree>
    <p:extLst>
      <p:ext uri="{BB962C8B-B14F-4D97-AF65-F5344CB8AC3E}">
        <p14:creationId xmlns:p14="http://schemas.microsoft.com/office/powerpoint/2010/main" val="183551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26</a:t>
            </a:fld>
            <a:endParaRPr lang="en-GB"/>
          </a:p>
        </p:txBody>
      </p:sp>
    </p:spTree>
    <p:extLst>
      <p:ext uri="{BB962C8B-B14F-4D97-AF65-F5344CB8AC3E}">
        <p14:creationId xmlns:p14="http://schemas.microsoft.com/office/powerpoint/2010/main" val="1823707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27</a:t>
            </a:fld>
            <a:endParaRPr lang="en-GB"/>
          </a:p>
        </p:txBody>
      </p:sp>
    </p:spTree>
    <p:extLst>
      <p:ext uri="{BB962C8B-B14F-4D97-AF65-F5344CB8AC3E}">
        <p14:creationId xmlns:p14="http://schemas.microsoft.com/office/powerpoint/2010/main" val="217955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460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255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evening – an opportunity for Year 10 look at the path towards Highcliffe Sixth Form. Students have had an assembly talking about careers and pathway opportunities which will be a continuous feature throughout the year. </a:t>
            </a:r>
          </a:p>
          <a:p>
            <a:endParaRPr lang="en-GB" dirty="0"/>
          </a:p>
          <a:p>
            <a:r>
              <a:rPr lang="en-GB" dirty="0"/>
              <a:t>Progress Checks – Year 10 will have 3 this year and 2 in year 11. These will replace Continuous assessment and I will go into these in more detail near the end of the presentation </a:t>
            </a:r>
          </a:p>
          <a:p>
            <a:endParaRPr lang="en-GB" dirty="0"/>
          </a:p>
          <a:p>
            <a:r>
              <a:rPr lang="en-GB" dirty="0"/>
              <a:t>Subject Evening – a fantastic opportunity for teacher, pupils and parents to come together to evaluate the progress made so far in Year 10 and set goals to support achievement through the rest of the term into the new year </a:t>
            </a:r>
          </a:p>
        </p:txBody>
      </p:sp>
      <p:sp>
        <p:nvSpPr>
          <p:cNvPr id="4" name="Slide Number Placeholder 3"/>
          <p:cNvSpPr>
            <a:spLocks noGrp="1"/>
          </p:cNvSpPr>
          <p:nvPr>
            <p:ph type="sldNum" sz="quarter" idx="5"/>
          </p:nvPr>
        </p:nvSpPr>
        <p:spPr/>
        <p:txBody>
          <a:bodyPr/>
          <a:lstStyle/>
          <a:p>
            <a:fld id="{7215D29D-A507-4173-94C5-4661E8251EBE}" type="slidenum">
              <a:rPr lang="en-GB" smtClean="0"/>
              <a:t>3</a:t>
            </a:fld>
            <a:endParaRPr lang="en-GB"/>
          </a:p>
        </p:txBody>
      </p:sp>
    </p:spTree>
    <p:extLst>
      <p:ext uri="{BB962C8B-B14F-4D97-AF65-F5344CB8AC3E}">
        <p14:creationId xmlns:p14="http://schemas.microsoft.com/office/powerpoint/2010/main" val="3270548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526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076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792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615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904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697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800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855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38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40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KS4 Oxbridge evening – This is an opportunity for students to look at the potential pathway to Oxford and Cambridge University and what the requirements would be to gain access to these prestigious institutions</a:t>
            </a:r>
          </a:p>
          <a:p>
            <a:endParaRPr lang="en-GB" dirty="0"/>
          </a:p>
          <a:p>
            <a:r>
              <a:rPr lang="en-GB" dirty="0"/>
              <a:t>Mock interviews – Local business leaders come into school  and students will have the opportunity to experience what it will be like to go through an interview in latter life. Feedback from these interviews is given. Mr Hallam will talk more about this shortly. </a:t>
            </a:r>
          </a:p>
        </p:txBody>
      </p:sp>
      <p:sp>
        <p:nvSpPr>
          <p:cNvPr id="4" name="Slide Number Placeholder 3"/>
          <p:cNvSpPr>
            <a:spLocks noGrp="1"/>
          </p:cNvSpPr>
          <p:nvPr>
            <p:ph type="sldNum" sz="quarter" idx="5"/>
          </p:nvPr>
        </p:nvSpPr>
        <p:spPr/>
        <p:txBody>
          <a:bodyPr/>
          <a:lstStyle/>
          <a:p>
            <a:fld id="{7215D29D-A507-4173-94C5-4661E8251EBE}" type="slidenum">
              <a:rPr lang="en-GB" smtClean="0"/>
              <a:t>4</a:t>
            </a:fld>
            <a:endParaRPr lang="en-GB"/>
          </a:p>
        </p:txBody>
      </p:sp>
    </p:spTree>
    <p:extLst>
      <p:ext uri="{BB962C8B-B14F-4D97-AF65-F5344CB8AC3E}">
        <p14:creationId xmlns:p14="http://schemas.microsoft.com/office/powerpoint/2010/main" val="2238911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722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113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6007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44</a:t>
            </a:fld>
            <a:endParaRPr lang="en-GB"/>
          </a:p>
        </p:txBody>
      </p:sp>
    </p:spTree>
    <p:extLst>
      <p:ext uri="{BB962C8B-B14F-4D97-AF65-F5344CB8AC3E}">
        <p14:creationId xmlns:p14="http://schemas.microsoft.com/office/powerpoint/2010/main" val="13103120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211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1659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5633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5404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169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of mock exams for art – other subjects will follow later in the school year. Through the KS4 journey they will sit 3 sets of mock examinations to put them in the best position to sit the summer exams of 2025 </a:t>
            </a:r>
          </a:p>
        </p:txBody>
      </p:sp>
      <p:sp>
        <p:nvSpPr>
          <p:cNvPr id="4" name="Slide Number Placeholder 3"/>
          <p:cNvSpPr>
            <a:spLocks noGrp="1"/>
          </p:cNvSpPr>
          <p:nvPr>
            <p:ph type="sldNum" sz="quarter" idx="5"/>
          </p:nvPr>
        </p:nvSpPr>
        <p:spPr/>
        <p:txBody>
          <a:bodyPr/>
          <a:lstStyle/>
          <a:p>
            <a:fld id="{7215D29D-A507-4173-94C5-4661E8251EBE}" type="slidenum">
              <a:rPr lang="en-GB" smtClean="0"/>
              <a:t>5</a:t>
            </a:fld>
            <a:endParaRPr lang="en-GB"/>
          </a:p>
        </p:txBody>
      </p:sp>
    </p:spTree>
    <p:extLst>
      <p:ext uri="{BB962C8B-B14F-4D97-AF65-F5344CB8AC3E}">
        <p14:creationId xmlns:p14="http://schemas.microsoft.com/office/powerpoint/2010/main" val="15082242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7988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1862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5D29D-A507-4173-94C5-4661E825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763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53</a:t>
            </a:fld>
            <a:endParaRPr lang="en-GB"/>
          </a:p>
        </p:txBody>
      </p:sp>
    </p:spTree>
    <p:extLst>
      <p:ext uri="{BB962C8B-B14F-4D97-AF65-F5344CB8AC3E}">
        <p14:creationId xmlns:p14="http://schemas.microsoft.com/office/powerpoint/2010/main" val="2847563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54</a:t>
            </a:fld>
            <a:endParaRPr lang="en-GB"/>
          </a:p>
        </p:txBody>
      </p:sp>
    </p:spTree>
    <p:extLst>
      <p:ext uri="{BB962C8B-B14F-4D97-AF65-F5344CB8AC3E}">
        <p14:creationId xmlns:p14="http://schemas.microsoft.com/office/powerpoint/2010/main" val="2350278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55</a:t>
            </a:fld>
            <a:endParaRPr lang="en-GB"/>
          </a:p>
        </p:txBody>
      </p:sp>
    </p:spTree>
    <p:extLst>
      <p:ext uri="{BB962C8B-B14F-4D97-AF65-F5344CB8AC3E}">
        <p14:creationId xmlns:p14="http://schemas.microsoft.com/office/powerpoint/2010/main" val="3387175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56</a:t>
            </a:fld>
            <a:endParaRPr lang="en-GB"/>
          </a:p>
        </p:txBody>
      </p:sp>
    </p:spTree>
    <p:extLst>
      <p:ext uri="{BB962C8B-B14F-4D97-AF65-F5344CB8AC3E}">
        <p14:creationId xmlns:p14="http://schemas.microsoft.com/office/powerpoint/2010/main" val="34110572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57</a:t>
            </a:fld>
            <a:endParaRPr lang="en-GB"/>
          </a:p>
        </p:txBody>
      </p:sp>
    </p:spTree>
    <p:extLst>
      <p:ext uri="{BB962C8B-B14F-4D97-AF65-F5344CB8AC3E}">
        <p14:creationId xmlns:p14="http://schemas.microsoft.com/office/powerpoint/2010/main" val="29962480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58</a:t>
            </a:fld>
            <a:endParaRPr lang="en-GB"/>
          </a:p>
        </p:txBody>
      </p:sp>
    </p:spTree>
    <p:extLst>
      <p:ext uri="{BB962C8B-B14F-4D97-AF65-F5344CB8AC3E}">
        <p14:creationId xmlns:p14="http://schemas.microsoft.com/office/powerpoint/2010/main" val="1023106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59</a:t>
            </a:fld>
            <a:endParaRPr lang="en-GB"/>
          </a:p>
        </p:txBody>
      </p:sp>
    </p:spTree>
    <p:extLst>
      <p:ext uri="{BB962C8B-B14F-4D97-AF65-F5344CB8AC3E}">
        <p14:creationId xmlns:p14="http://schemas.microsoft.com/office/powerpoint/2010/main" val="1992746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Internal examinations through June so students will experience the exam environment which will follow at the end of the KS4 process. These examinations will be a fantastic insight as to where students are academically at the end of year 10. These results will be given early in Year 11 with the first progress check to follow not long after.</a:t>
            </a:r>
          </a:p>
          <a:p>
            <a:endParaRPr lang="en-GB" dirty="0"/>
          </a:p>
          <a:p>
            <a:r>
              <a:rPr lang="en-GB" dirty="0"/>
              <a:t>Work experience – an amazing opportunity and experience for young students which will inform them for the potential career pathways that lie a head – Again Mr Hallam will talk more about this shortly.  </a:t>
            </a:r>
          </a:p>
        </p:txBody>
      </p:sp>
      <p:sp>
        <p:nvSpPr>
          <p:cNvPr id="4" name="Slide Number Placeholder 3"/>
          <p:cNvSpPr>
            <a:spLocks noGrp="1"/>
          </p:cNvSpPr>
          <p:nvPr>
            <p:ph type="sldNum" sz="quarter" idx="5"/>
          </p:nvPr>
        </p:nvSpPr>
        <p:spPr/>
        <p:txBody>
          <a:bodyPr/>
          <a:lstStyle/>
          <a:p>
            <a:fld id="{7215D29D-A507-4173-94C5-4661E8251EBE}" type="slidenum">
              <a:rPr lang="en-GB" smtClean="0"/>
              <a:t>6</a:t>
            </a:fld>
            <a:endParaRPr lang="en-GB"/>
          </a:p>
        </p:txBody>
      </p:sp>
    </p:spTree>
    <p:extLst>
      <p:ext uri="{BB962C8B-B14F-4D97-AF65-F5344CB8AC3E}">
        <p14:creationId xmlns:p14="http://schemas.microsoft.com/office/powerpoint/2010/main" val="38321336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60</a:t>
            </a:fld>
            <a:endParaRPr lang="en-GB"/>
          </a:p>
        </p:txBody>
      </p:sp>
    </p:spTree>
    <p:extLst>
      <p:ext uri="{BB962C8B-B14F-4D97-AF65-F5344CB8AC3E}">
        <p14:creationId xmlns:p14="http://schemas.microsoft.com/office/powerpoint/2010/main" val="26154662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61</a:t>
            </a:fld>
            <a:endParaRPr lang="en-GB"/>
          </a:p>
        </p:txBody>
      </p:sp>
    </p:spTree>
    <p:extLst>
      <p:ext uri="{BB962C8B-B14F-4D97-AF65-F5344CB8AC3E}">
        <p14:creationId xmlns:p14="http://schemas.microsoft.com/office/powerpoint/2010/main" val="4255094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62</a:t>
            </a:fld>
            <a:endParaRPr lang="en-GB"/>
          </a:p>
        </p:txBody>
      </p:sp>
    </p:spTree>
    <p:extLst>
      <p:ext uri="{BB962C8B-B14F-4D97-AF65-F5344CB8AC3E}">
        <p14:creationId xmlns:p14="http://schemas.microsoft.com/office/powerpoint/2010/main" val="38623301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63</a:t>
            </a:fld>
            <a:endParaRPr lang="en-GB"/>
          </a:p>
        </p:txBody>
      </p:sp>
    </p:spTree>
    <p:extLst>
      <p:ext uri="{BB962C8B-B14F-4D97-AF65-F5344CB8AC3E}">
        <p14:creationId xmlns:p14="http://schemas.microsoft.com/office/powerpoint/2010/main" val="30796497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64</a:t>
            </a:fld>
            <a:endParaRPr lang="en-GB"/>
          </a:p>
        </p:txBody>
      </p:sp>
    </p:spTree>
    <p:extLst>
      <p:ext uri="{BB962C8B-B14F-4D97-AF65-F5344CB8AC3E}">
        <p14:creationId xmlns:p14="http://schemas.microsoft.com/office/powerpoint/2010/main" val="35632995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65</a:t>
            </a:fld>
            <a:endParaRPr lang="en-GB"/>
          </a:p>
        </p:txBody>
      </p:sp>
    </p:spTree>
    <p:extLst>
      <p:ext uri="{BB962C8B-B14F-4D97-AF65-F5344CB8AC3E}">
        <p14:creationId xmlns:p14="http://schemas.microsoft.com/office/powerpoint/2010/main" val="19949316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66</a:t>
            </a:fld>
            <a:endParaRPr lang="en-GB"/>
          </a:p>
        </p:txBody>
      </p:sp>
    </p:spTree>
    <p:extLst>
      <p:ext uri="{BB962C8B-B14F-4D97-AF65-F5344CB8AC3E}">
        <p14:creationId xmlns:p14="http://schemas.microsoft.com/office/powerpoint/2010/main" val="39480667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67</a:t>
            </a:fld>
            <a:endParaRPr lang="en-GB"/>
          </a:p>
        </p:txBody>
      </p:sp>
    </p:spTree>
    <p:extLst>
      <p:ext uri="{BB962C8B-B14F-4D97-AF65-F5344CB8AC3E}">
        <p14:creationId xmlns:p14="http://schemas.microsoft.com/office/powerpoint/2010/main" val="37343111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68</a:t>
            </a:fld>
            <a:endParaRPr lang="en-GB"/>
          </a:p>
        </p:txBody>
      </p:sp>
    </p:spTree>
    <p:extLst>
      <p:ext uri="{BB962C8B-B14F-4D97-AF65-F5344CB8AC3E}">
        <p14:creationId xmlns:p14="http://schemas.microsoft.com/office/powerpoint/2010/main" val="14290302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69</a:t>
            </a:fld>
            <a:endParaRPr lang="en-GB"/>
          </a:p>
        </p:txBody>
      </p:sp>
    </p:spTree>
    <p:extLst>
      <p:ext uri="{BB962C8B-B14F-4D97-AF65-F5344CB8AC3E}">
        <p14:creationId xmlns:p14="http://schemas.microsoft.com/office/powerpoint/2010/main" val="1677491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Greet students at the door</a:t>
            </a:r>
          </a:p>
          <a:p>
            <a:r>
              <a:rPr lang="en-GB" dirty="0"/>
              <a:t>Start activities </a:t>
            </a:r>
          </a:p>
          <a:p>
            <a:r>
              <a:rPr lang="en-GB" dirty="0"/>
              <a:t>Retrieval practice modelled and used in class to support student retain information </a:t>
            </a:r>
          </a:p>
          <a:p>
            <a:r>
              <a:rPr lang="en-GB" dirty="0"/>
              <a:t>Variety of questioning to check understanding </a:t>
            </a:r>
          </a:p>
          <a:p>
            <a:r>
              <a:rPr lang="en-GB" dirty="0"/>
              <a:t>Sustained intense concentration in class – an opportunity to focus in every lesson and apply the content or skill being taught </a:t>
            </a:r>
          </a:p>
          <a:p>
            <a:r>
              <a:rPr lang="en-GB" dirty="0"/>
              <a:t>Feedback – On class work and assessments which students are expected to interact with and in some cases re-do work to make sure the best work in line with ability is achieved </a:t>
            </a:r>
          </a:p>
        </p:txBody>
      </p:sp>
      <p:sp>
        <p:nvSpPr>
          <p:cNvPr id="4" name="Slide Number Placeholder 3"/>
          <p:cNvSpPr>
            <a:spLocks noGrp="1"/>
          </p:cNvSpPr>
          <p:nvPr>
            <p:ph type="sldNum" sz="quarter" idx="5"/>
          </p:nvPr>
        </p:nvSpPr>
        <p:spPr/>
        <p:txBody>
          <a:bodyPr/>
          <a:lstStyle/>
          <a:p>
            <a:fld id="{7215D29D-A507-4173-94C5-4661E8251EBE}" type="slidenum">
              <a:rPr lang="en-GB" smtClean="0"/>
              <a:t>7</a:t>
            </a:fld>
            <a:endParaRPr lang="en-GB"/>
          </a:p>
        </p:txBody>
      </p:sp>
    </p:spTree>
    <p:extLst>
      <p:ext uri="{BB962C8B-B14F-4D97-AF65-F5344CB8AC3E}">
        <p14:creationId xmlns:p14="http://schemas.microsoft.com/office/powerpoint/2010/main" val="1866869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05E44-4354-463D-B930-5B1EFC468A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296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15D29D-A507-4173-94C5-4661E8251EBE}" type="slidenum">
              <a:rPr lang="en-GB" smtClean="0"/>
              <a:t>9</a:t>
            </a:fld>
            <a:endParaRPr lang="en-GB"/>
          </a:p>
        </p:txBody>
      </p:sp>
    </p:spTree>
    <p:extLst>
      <p:ext uri="{BB962C8B-B14F-4D97-AF65-F5344CB8AC3E}">
        <p14:creationId xmlns:p14="http://schemas.microsoft.com/office/powerpoint/2010/main" val="3153394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645202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2789670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3609749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01CE-7029-4DDE-883E-231D3B3981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DCEF01-9787-464E-A410-7337A5FA8B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E219C9-9358-4137-A97F-EECE7A0B0627}"/>
              </a:ext>
            </a:extLst>
          </p:cNvPr>
          <p:cNvSpPr>
            <a:spLocks noGrp="1"/>
          </p:cNvSpPr>
          <p:nvPr>
            <p:ph type="dt" sz="half" idx="10"/>
          </p:nvPr>
        </p:nvSpPr>
        <p:spPr/>
        <p:txBody>
          <a:bodyPr/>
          <a:lstStyle/>
          <a:p>
            <a:fld id="{A09BD255-D884-46EA-8DDA-E0D936D51C52}" type="datetimeFigureOut">
              <a:rPr lang="en-GB" smtClean="0"/>
              <a:t>28/09/2023</a:t>
            </a:fld>
            <a:endParaRPr lang="en-GB"/>
          </a:p>
        </p:txBody>
      </p:sp>
      <p:sp>
        <p:nvSpPr>
          <p:cNvPr id="5" name="Footer Placeholder 4">
            <a:extLst>
              <a:ext uri="{FF2B5EF4-FFF2-40B4-BE49-F238E27FC236}">
                <a16:creationId xmlns:a16="http://schemas.microsoft.com/office/drawing/2014/main" id="{A070223F-CBB0-4FD1-AA11-15CAFE46D4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E8E03D-F9C8-42E2-9BC4-4A5ECE876DBB}"/>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3275659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820D-1C3D-44C2-945A-6C29BE362C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A66268-195F-4EBD-B4AC-D6ACE1D3FC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BFCF37-FAD6-4576-B584-A7B2D146111B}"/>
              </a:ext>
            </a:extLst>
          </p:cNvPr>
          <p:cNvSpPr>
            <a:spLocks noGrp="1"/>
          </p:cNvSpPr>
          <p:nvPr>
            <p:ph type="dt" sz="half" idx="10"/>
          </p:nvPr>
        </p:nvSpPr>
        <p:spPr/>
        <p:txBody>
          <a:bodyPr/>
          <a:lstStyle/>
          <a:p>
            <a:fld id="{A09BD255-D884-46EA-8DDA-E0D936D51C52}" type="datetimeFigureOut">
              <a:rPr lang="en-GB" smtClean="0"/>
              <a:t>28/09/2023</a:t>
            </a:fld>
            <a:endParaRPr lang="en-GB"/>
          </a:p>
        </p:txBody>
      </p:sp>
      <p:sp>
        <p:nvSpPr>
          <p:cNvPr id="5" name="Footer Placeholder 4">
            <a:extLst>
              <a:ext uri="{FF2B5EF4-FFF2-40B4-BE49-F238E27FC236}">
                <a16:creationId xmlns:a16="http://schemas.microsoft.com/office/drawing/2014/main" id="{3C10FA1F-81AC-498A-9E38-CD50B4F5B5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687D81-8348-488E-8BEB-617FED812332}"/>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3084454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36C1-A2AC-40F3-A6D3-C7E95B67C3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3ECD97-8142-4941-83CD-B3617E022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9499F6-0BF2-4763-950E-FB46AA36E72A}"/>
              </a:ext>
            </a:extLst>
          </p:cNvPr>
          <p:cNvSpPr>
            <a:spLocks noGrp="1"/>
          </p:cNvSpPr>
          <p:nvPr>
            <p:ph type="dt" sz="half" idx="10"/>
          </p:nvPr>
        </p:nvSpPr>
        <p:spPr/>
        <p:txBody>
          <a:bodyPr/>
          <a:lstStyle/>
          <a:p>
            <a:fld id="{A09BD255-D884-46EA-8DDA-E0D936D51C52}" type="datetimeFigureOut">
              <a:rPr lang="en-GB" smtClean="0"/>
              <a:t>28/09/2023</a:t>
            </a:fld>
            <a:endParaRPr lang="en-GB"/>
          </a:p>
        </p:txBody>
      </p:sp>
      <p:sp>
        <p:nvSpPr>
          <p:cNvPr id="5" name="Footer Placeholder 4">
            <a:extLst>
              <a:ext uri="{FF2B5EF4-FFF2-40B4-BE49-F238E27FC236}">
                <a16:creationId xmlns:a16="http://schemas.microsoft.com/office/drawing/2014/main" id="{57173973-9A48-44D4-A07F-F074492E3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216367-0733-4790-91F9-E200F92B9D09}"/>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478299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14F8-4588-4271-B740-77AB1F41E5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FE686E-D0BB-4C82-9517-B57FBD903C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BAAC0B-9598-4991-A3E5-919FE1D1FE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35471A-8439-4596-92B1-E105800E85D9}"/>
              </a:ext>
            </a:extLst>
          </p:cNvPr>
          <p:cNvSpPr>
            <a:spLocks noGrp="1"/>
          </p:cNvSpPr>
          <p:nvPr>
            <p:ph type="dt" sz="half" idx="10"/>
          </p:nvPr>
        </p:nvSpPr>
        <p:spPr/>
        <p:txBody>
          <a:bodyPr/>
          <a:lstStyle/>
          <a:p>
            <a:fld id="{A09BD255-D884-46EA-8DDA-E0D936D51C52}" type="datetimeFigureOut">
              <a:rPr lang="en-GB" smtClean="0"/>
              <a:t>28/09/2023</a:t>
            </a:fld>
            <a:endParaRPr lang="en-GB"/>
          </a:p>
        </p:txBody>
      </p:sp>
      <p:sp>
        <p:nvSpPr>
          <p:cNvPr id="6" name="Footer Placeholder 5">
            <a:extLst>
              <a:ext uri="{FF2B5EF4-FFF2-40B4-BE49-F238E27FC236}">
                <a16:creationId xmlns:a16="http://schemas.microsoft.com/office/drawing/2014/main" id="{89064F03-CAF4-42DE-8BFF-BBCFB2D3B0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F7CFCB-6814-43D1-AC98-B518F092F495}"/>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2581511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2939-4D2E-40B9-A1F3-84ED02CDFA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5C1873-0B74-48C6-ACEF-0590ADA86A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0D197D-4765-4340-8560-51C4D920B3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CB2B82-72B4-47B5-BDD9-4045FD3018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66B04B-8308-4F55-A986-A72BEBEAC1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967F68-D39E-4B4C-B3E8-1373B9CE735E}"/>
              </a:ext>
            </a:extLst>
          </p:cNvPr>
          <p:cNvSpPr>
            <a:spLocks noGrp="1"/>
          </p:cNvSpPr>
          <p:nvPr>
            <p:ph type="dt" sz="half" idx="10"/>
          </p:nvPr>
        </p:nvSpPr>
        <p:spPr/>
        <p:txBody>
          <a:bodyPr/>
          <a:lstStyle/>
          <a:p>
            <a:fld id="{A09BD255-D884-46EA-8DDA-E0D936D51C52}" type="datetimeFigureOut">
              <a:rPr lang="en-GB" smtClean="0"/>
              <a:t>28/09/2023</a:t>
            </a:fld>
            <a:endParaRPr lang="en-GB"/>
          </a:p>
        </p:txBody>
      </p:sp>
      <p:sp>
        <p:nvSpPr>
          <p:cNvPr id="8" name="Footer Placeholder 7">
            <a:extLst>
              <a:ext uri="{FF2B5EF4-FFF2-40B4-BE49-F238E27FC236}">
                <a16:creationId xmlns:a16="http://schemas.microsoft.com/office/drawing/2014/main" id="{98AE540C-C1A3-4459-897C-0F63C03BA9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5E5D3A-154B-4B49-B875-B702B8228F7B}"/>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297833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905C-3DED-4001-906A-B096A816B0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7D33BBB-FB59-4E55-95C9-C4A66B7AAD64}"/>
              </a:ext>
            </a:extLst>
          </p:cNvPr>
          <p:cNvSpPr>
            <a:spLocks noGrp="1"/>
          </p:cNvSpPr>
          <p:nvPr>
            <p:ph type="dt" sz="half" idx="10"/>
          </p:nvPr>
        </p:nvSpPr>
        <p:spPr/>
        <p:txBody>
          <a:bodyPr/>
          <a:lstStyle/>
          <a:p>
            <a:fld id="{A09BD255-D884-46EA-8DDA-E0D936D51C52}" type="datetimeFigureOut">
              <a:rPr lang="en-GB" smtClean="0"/>
              <a:t>28/09/2023</a:t>
            </a:fld>
            <a:endParaRPr lang="en-GB"/>
          </a:p>
        </p:txBody>
      </p:sp>
      <p:sp>
        <p:nvSpPr>
          <p:cNvPr id="4" name="Footer Placeholder 3">
            <a:extLst>
              <a:ext uri="{FF2B5EF4-FFF2-40B4-BE49-F238E27FC236}">
                <a16:creationId xmlns:a16="http://schemas.microsoft.com/office/drawing/2014/main" id="{4DC56457-0779-4EB4-BFB4-B55CC906CD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82A411-A822-49C5-B8E5-D6A0DDEAEB70}"/>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1675769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220D4-4FFA-43EF-9C14-D444FF4CE195}"/>
              </a:ext>
            </a:extLst>
          </p:cNvPr>
          <p:cNvSpPr>
            <a:spLocks noGrp="1"/>
          </p:cNvSpPr>
          <p:nvPr>
            <p:ph type="dt" sz="half" idx="10"/>
          </p:nvPr>
        </p:nvSpPr>
        <p:spPr/>
        <p:txBody>
          <a:bodyPr/>
          <a:lstStyle/>
          <a:p>
            <a:fld id="{A09BD255-D884-46EA-8DDA-E0D936D51C52}" type="datetimeFigureOut">
              <a:rPr lang="en-GB" smtClean="0"/>
              <a:t>28/09/2023</a:t>
            </a:fld>
            <a:endParaRPr lang="en-GB"/>
          </a:p>
        </p:txBody>
      </p:sp>
      <p:sp>
        <p:nvSpPr>
          <p:cNvPr id="3" name="Footer Placeholder 2">
            <a:extLst>
              <a:ext uri="{FF2B5EF4-FFF2-40B4-BE49-F238E27FC236}">
                <a16:creationId xmlns:a16="http://schemas.microsoft.com/office/drawing/2014/main" id="{B151A018-9389-453B-B3BE-AF557CEC554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5A0DC6-B778-46FD-889F-8B87309F8235}"/>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2347743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8FAA7-5AEB-4834-A7A1-B0D9B8612E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5C6C4F-19D2-4A3F-9992-45CF3ABD3C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177E098-66D6-4325-AB77-4E5DA4ED7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6C551-AC6B-4CFF-B9C1-2162AAF84D5A}"/>
              </a:ext>
            </a:extLst>
          </p:cNvPr>
          <p:cNvSpPr>
            <a:spLocks noGrp="1"/>
          </p:cNvSpPr>
          <p:nvPr>
            <p:ph type="dt" sz="half" idx="10"/>
          </p:nvPr>
        </p:nvSpPr>
        <p:spPr/>
        <p:txBody>
          <a:bodyPr/>
          <a:lstStyle/>
          <a:p>
            <a:fld id="{A09BD255-D884-46EA-8DDA-E0D936D51C52}" type="datetimeFigureOut">
              <a:rPr lang="en-GB" smtClean="0"/>
              <a:t>28/09/2023</a:t>
            </a:fld>
            <a:endParaRPr lang="en-GB"/>
          </a:p>
        </p:txBody>
      </p:sp>
      <p:sp>
        <p:nvSpPr>
          <p:cNvPr id="6" name="Footer Placeholder 5">
            <a:extLst>
              <a:ext uri="{FF2B5EF4-FFF2-40B4-BE49-F238E27FC236}">
                <a16:creationId xmlns:a16="http://schemas.microsoft.com/office/drawing/2014/main" id="{C61B63A7-F720-492C-9E2A-03FA3F0E0A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EE47FC-0307-4A97-A7C3-7BAED257F81C}"/>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3430495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3011987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8792-0DBC-4C3F-8B1E-E69DEE24B4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718697-0129-4E99-8BE8-91854CB56D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FE7E2F3-C2F6-4D35-BFEB-9903C1409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0AF2E1-F441-4B1F-A31F-AEE872E2EFB6}"/>
              </a:ext>
            </a:extLst>
          </p:cNvPr>
          <p:cNvSpPr>
            <a:spLocks noGrp="1"/>
          </p:cNvSpPr>
          <p:nvPr>
            <p:ph type="dt" sz="half" idx="10"/>
          </p:nvPr>
        </p:nvSpPr>
        <p:spPr/>
        <p:txBody>
          <a:bodyPr/>
          <a:lstStyle/>
          <a:p>
            <a:fld id="{A09BD255-D884-46EA-8DDA-E0D936D51C52}" type="datetimeFigureOut">
              <a:rPr lang="en-GB" smtClean="0"/>
              <a:t>28/09/2023</a:t>
            </a:fld>
            <a:endParaRPr lang="en-GB"/>
          </a:p>
        </p:txBody>
      </p:sp>
      <p:sp>
        <p:nvSpPr>
          <p:cNvPr id="6" name="Footer Placeholder 5">
            <a:extLst>
              <a:ext uri="{FF2B5EF4-FFF2-40B4-BE49-F238E27FC236}">
                <a16:creationId xmlns:a16="http://schemas.microsoft.com/office/drawing/2014/main" id="{9D10C135-EF35-4E3D-965E-6366A7B086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869AB4-3143-4957-8BE8-B2918AC39CB1}"/>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1572935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B0F9-D347-4BCB-A924-D91D18ECED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5B10C5-9ACF-4343-B73C-397AB207AD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ACBAE4-DE2B-4FE6-B7EE-52A0B6B93F0F}"/>
              </a:ext>
            </a:extLst>
          </p:cNvPr>
          <p:cNvSpPr>
            <a:spLocks noGrp="1"/>
          </p:cNvSpPr>
          <p:nvPr>
            <p:ph type="dt" sz="half" idx="10"/>
          </p:nvPr>
        </p:nvSpPr>
        <p:spPr/>
        <p:txBody>
          <a:bodyPr/>
          <a:lstStyle/>
          <a:p>
            <a:fld id="{A09BD255-D884-46EA-8DDA-E0D936D51C52}" type="datetimeFigureOut">
              <a:rPr lang="en-GB" smtClean="0"/>
              <a:t>28/09/2023</a:t>
            </a:fld>
            <a:endParaRPr lang="en-GB"/>
          </a:p>
        </p:txBody>
      </p:sp>
      <p:sp>
        <p:nvSpPr>
          <p:cNvPr id="5" name="Footer Placeholder 4">
            <a:extLst>
              <a:ext uri="{FF2B5EF4-FFF2-40B4-BE49-F238E27FC236}">
                <a16:creationId xmlns:a16="http://schemas.microsoft.com/office/drawing/2014/main" id="{22147661-B3C7-4FCB-9C17-6063285333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3D02B0-4B10-4347-A8F7-1CCEF2303D1D}"/>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1513598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52CDF3-5AD4-4D54-AF89-40B0CF8E1D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7FFA29-C7B5-4857-9B5F-6179771CEC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DAAE72-5D7E-45EE-96D6-D9476024DAA4}"/>
              </a:ext>
            </a:extLst>
          </p:cNvPr>
          <p:cNvSpPr>
            <a:spLocks noGrp="1"/>
          </p:cNvSpPr>
          <p:nvPr>
            <p:ph type="dt" sz="half" idx="10"/>
          </p:nvPr>
        </p:nvSpPr>
        <p:spPr/>
        <p:txBody>
          <a:bodyPr/>
          <a:lstStyle/>
          <a:p>
            <a:fld id="{A09BD255-D884-46EA-8DDA-E0D936D51C52}" type="datetimeFigureOut">
              <a:rPr lang="en-GB" smtClean="0"/>
              <a:t>28/09/2023</a:t>
            </a:fld>
            <a:endParaRPr lang="en-GB"/>
          </a:p>
        </p:txBody>
      </p:sp>
      <p:sp>
        <p:nvSpPr>
          <p:cNvPr id="5" name="Footer Placeholder 4">
            <a:extLst>
              <a:ext uri="{FF2B5EF4-FFF2-40B4-BE49-F238E27FC236}">
                <a16:creationId xmlns:a16="http://schemas.microsoft.com/office/drawing/2014/main" id="{3C214C43-9FB4-4FC5-9275-F60E338C6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895E04-A2AC-469E-BD4C-C403CAC19FFB}"/>
              </a:ext>
            </a:extLst>
          </p:cNvPr>
          <p:cNvSpPr>
            <a:spLocks noGrp="1"/>
          </p:cNvSpPr>
          <p:nvPr>
            <p:ph type="sldNum" sz="quarter" idx="12"/>
          </p:nvPr>
        </p:nvSpPr>
        <p:spPr/>
        <p:txBody>
          <a:bodyPr/>
          <a:lstStyle/>
          <a:p>
            <a:fld id="{8DD7F382-C2B7-411F-B806-5AC7B412CEA2}" type="slidenum">
              <a:rPr lang="en-GB" smtClean="0"/>
              <a:t>‹#›</a:t>
            </a:fld>
            <a:endParaRPr lang="en-GB"/>
          </a:p>
        </p:txBody>
      </p:sp>
    </p:spTree>
    <p:extLst>
      <p:ext uri="{BB962C8B-B14F-4D97-AF65-F5344CB8AC3E}">
        <p14:creationId xmlns:p14="http://schemas.microsoft.com/office/powerpoint/2010/main" val="334850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9/28/2023</a:t>
            </a:fld>
            <a:endParaRPr lang="en-US"/>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80361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9/28/2023</a:t>
            </a:fld>
            <a:endParaRPr lang="en-US"/>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29913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9/28/2023</a:t>
            </a:fld>
            <a:endParaRPr lang="en-US"/>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9987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9/28/2023</a:t>
            </a:fld>
            <a:endParaRPr lang="en-US"/>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54169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9/28/2023</a:t>
            </a:fld>
            <a:endParaRPr lang="en-US"/>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20339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9/28/2023</a:t>
            </a:fld>
            <a:endParaRPr lang="en-US"/>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21866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9/28/2023</a:t>
            </a:fld>
            <a:endParaRPr lang="en-US"/>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0874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E09677E-3F2B-1D46-B2BF-682757FD6EF9}"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3022686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9/28/2023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82401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9/28/2023</a:t>
            </a:fld>
            <a:endParaRPr lang="en-US"/>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85524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9/28/2023</a:t>
            </a:fld>
            <a:endParaRPr lang="en-US"/>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2810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9/28/2023</a:t>
            </a:fld>
            <a:endParaRPr lang="en-US"/>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74202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695214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507345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E09677E-3F2B-1D46-B2BF-682757FD6EF9}"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441932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E09677E-3F2B-1D46-B2BF-682757FD6EF9}"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605015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E09677E-3F2B-1D46-B2BF-682757FD6EF9}" type="datetimeFigureOut">
              <a:rPr lang="en-US" smtClean="0"/>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17482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E09677E-3F2B-1D46-B2BF-682757FD6EF9}" type="datetimeFigureOut">
              <a:rPr lang="en-US" smtClean="0"/>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130303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E09677E-3F2B-1D46-B2BF-682757FD6EF9}"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944105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9677E-3F2B-1D46-B2BF-682757FD6EF9}" type="datetimeFigureOut">
              <a:rPr lang="en-US" smtClean="0"/>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3046849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E09677E-3F2B-1D46-B2BF-682757FD6EF9}"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3358930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E09677E-3F2B-1D46-B2BF-682757FD6EF9}"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2353086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944645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E09677E-3F2B-1D46-B2BF-682757FD6EF9}"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271613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F47D473-A4D5-43C0-956A-9AFE83843017}"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1403778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47D473-A4D5-43C0-956A-9AFE83843017}"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3423261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47D473-A4D5-43C0-956A-9AFE83843017}"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2299574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F47D473-A4D5-43C0-956A-9AFE83843017}"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3696847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F47D473-A4D5-43C0-956A-9AFE83843017}" type="datetimeFigureOut">
              <a:rPr lang="en-GB" smtClean="0"/>
              <a:t>28/09/2023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67210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E09677E-3F2B-1D46-B2BF-682757FD6EF9}" type="datetimeFigureOut">
              <a:rPr lang="en-US" smtClean="0"/>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721215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F47D473-A4D5-43C0-956A-9AFE83843017}" type="datetimeFigureOut">
              <a:rPr lang="en-GB" smtClean="0"/>
              <a:t>28/09/2023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563399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47D473-A4D5-43C0-956A-9AFE83843017}" type="datetimeFigureOut">
              <a:rPr lang="en-GB" smtClean="0"/>
              <a:t>28/09/2023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3920291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47D473-A4D5-43C0-956A-9AFE83843017}"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21301819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47D473-A4D5-43C0-956A-9AFE83843017}"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710114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47D473-A4D5-43C0-956A-9AFE83843017}"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984359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47D473-A4D5-43C0-956A-9AFE83843017}"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65FB62-ABF0-4559-B6C9-9972ECDB8AFB}" type="slidenum">
              <a:rPr lang="en-GB" smtClean="0"/>
              <a:t>‹#›</a:t>
            </a:fld>
            <a:endParaRPr lang="en-GB"/>
          </a:p>
        </p:txBody>
      </p:sp>
    </p:spTree>
    <p:extLst>
      <p:ext uri="{BB962C8B-B14F-4D97-AF65-F5344CB8AC3E}">
        <p14:creationId xmlns:p14="http://schemas.microsoft.com/office/powerpoint/2010/main" val="19364778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7978895-BF8B-4FA9-94B9-B57DDDB265A2}" type="datetimeFigureOut">
              <a:rPr lang="en-US" smtClean="0"/>
              <a:pPr/>
              <a:t>9/28/2023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2421337039"/>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978895-BF8B-4FA9-94B9-B57DDDB265A2}"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4073188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7978895-BF8B-4FA9-94B9-B57DDDB265A2}"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3746049102"/>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978895-BF8B-4FA9-94B9-B57DDDB265A2}" type="datetimeFigureOut">
              <a:rPr lang="en-US" smtClean="0"/>
              <a:pPr/>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143367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E09677E-3F2B-1D46-B2BF-682757FD6EF9}" type="datetimeFigureOut">
              <a:rPr lang="en-US" smtClean="0"/>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613908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978895-BF8B-4FA9-94B9-B57DDDB265A2}" type="datetimeFigureOut">
              <a:rPr lang="en-US" smtClean="0"/>
              <a:pPr/>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1567133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7978895-BF8B-4FA9-94B9-B57DDDB265A2}" type="datetimeFigureOut">
              <a:rPr lang="en-US" smtClean="0"/>
              <a:pPr/>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1210570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78895-BF8B-4FA9-94B9-B57DDDB265A2}" type="datetimeFigureOut">
              <a:rPr lang="en-US" smtClean="0"/>
              <a:pPr/>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1308004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978895-BF8B-4FA9-94B9-B57DDDB265A2}" type="datetimeFigureOut">
              <a:rPr lang="en-US" smtClean="0"/>
              <a:pPr/>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2824537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7978895-BF8B-4FA9-94B9-B57DDDB265A2}" type="datetimeFigureOut">
              <a:rPr lang="en-US" smtClean="0"/>
              <a:pPr/>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29E84378-6254-4E9B-A681-39A5CA11CB65}"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9308641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978895-BF8B-4FA9-94B9-B57DDDB265A2}"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1597897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978895-BF8B-4FA9-94B9-B57DDDB265A2}"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84378-6254-4E9B-A681-39A5CA11CB65}" type="slidenum">
              <a:rPr lang="en-US" smtClean="0"/>
              <a:pPr/>
              <a:t>‹#›</a:t>
            </a:fld>
            <a:endParaRPr lang="en-US"/>
          </a:p>
        </p:txBody>
      </p:sp>
    </p:spTree>
    <p:extLst>
      <p:ext uri="{BB962C8B-B14F-4D97-AF65-F5344CB8AC3E}">
        <p14:creationId xmlns:p14="http://schemas.microsoft.com/office/powerpoint/2010/main" val="4251013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ADC6-089C-4D47-B58C-B32BE8F42A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32E30C-C1D3-4F53-80EA-2815CB2D0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8B9FFC-DA2B-42B2-A2F2-C31D00FE2A2B}"/>
              </a:ext>
            </a:extLst>
          </p:cNvPr>
          <p:cNvSpPr>
            <a:spLocks noGrp="1"/>
          </p:cNvSpPr>
          <p:nvPr>
            <p:ph type="dt" sz="half" idx="10"/>
          </p:nvPr>
        </p:nvSpPr>
        <p:spPr/>
        <p:txBody>
          <a:bodyPr/>
          <a:lstStyle/>
          <a:p>
            <a:fld id="{BC02C97A-982D-4879-A18E-052FD0AB0946}" type="datetimeFigureOut">
              <a:rPr lang="en-GB" smtClean="0"/>
              <a:t>28/09/2023</a:t>
            </a:fld>
            <a:endParaRPr lang="en-GB"/>
          </a:p>
        </p:txBody>
      </p:sp>
      <p:sp>
        <p:nvSpPr>
          <p:cNvPr id="5" name="Footer Placeholder 4">
            <a:extLst>
              <a:ext uri="{FF2B5EF4-FFF2-40B4-BE49-F238E27FC236}">
                <a16:creationId xmlns:a16="http://schemas.microsoft.com/office/drawing/2014/main" id="{B908FF11-6376-406A-B7D2-5A8FAFEB54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6814C9-A03A-4001-B239-A15CF66AABF9}"/>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21966088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5C-0D64-464F-9199-4D46E8F993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AB6609-FD3F-4055-A77C-F879DFB00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B302D2-8139-4845-A11A-023FC608A199}"/>
              </a:ext>
            </a:extLst>
          </p:cNvPr>
          <p:cNvSpPr>
            <a:spLocks noGrp="1"/>
          </p:cNvSpPr>
          <p:nvPr>
            <p:ph type="dt" sz="half" idx="10"/>
          </p:nvPr>
        </p:nvSpPr>
        <p:spPr/>
        <p:txBody>
          <a:bodyPr/>
          <a:lstStyle/>
          <a:p>
            <a:fld id="{BC02C97A-982D-4879-A18E-052FD0AB0946}" type="datetimeFigureOut">
              <a:rPr lang="en-GB" smtClean="0"/>
              <a:t>28/09/2023</a:t>
            </a:fld>
            <a:endParaRPr lang="en-GB"/>
          </a:p>
        </p:txBody>
      </p:sp>
      <p:sp>
        <p:nvSpPr>
          <p:cNvPr id="5" name="Footer Placeholder 4">
            <a:extLst>
              <a:ext uri="{FF2B5EF4-FFF2-40B4-BE49-F238E27FC236}">
                <a16:creationId xmlns:a16="http://schemas.microsoft.com/office/drawing/2014/main" id="{4E01215E-E6C4-4F17-BA6B-EDD3D1BE3C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6F4CC0-7642-473D-8E2C-0F251D44F0BF}"/>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39758184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0BF8-EA23-466E-A19B-A73C28401E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D3837C-15EE-4690-BBC4-599F8B38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8C58D0-37DF-4C22-967E-9CA76CA8DC78}"/>
              </a:ext>
            </a:extLst>
          </p:cNvPr>
          <p:cNvSpPr>
            <a:spLocks noGrp="1"/>
          </p:cNvSpPr>
          <p:nvPr>
            <p:ph type="dt" sz="half" idx="10"/>
          </p:nvPr>
        </p:nvSpPr>
        <p:spPr/>
        <p:txBody>
          <a:bodyPr/>
          <a:lstStyle/>
          <a:p>
            <a:fld id="{BC02C97A-982D-4879-A18E-052FD0AB0946}" type="datetimeFigureOut">
              <a:rPr lang="en-GB" smtClean="0"/>
              <a:t>28/09/2023</a:t>
            </a:fld>
            <a:endParaRPr lang="en-GB"/>
          </a:p>
        </p:txBody>
      </p:sp>
      <p:sp>
        <p:nvSpPr>
          <p:cNvPr id="5" name="Footer Placeholder 4">
            <a:extLst>
              <a:ext uri="{FF2B5EF4-FFF2-40B4-BE49-F238E27FC236}">
                <a16:creationId xmlns:a16="http://schemas.microsoft.com/office/drawing/2014/main" id="{FB0AAD6C-C1A8-4650-A013-5EFE3C20FE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4C9528-CD39-428B-957A-1DF97FE9E03E}"/>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297535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9677E-3F2B-1D46-B2BF-682757FD6EF9}" type="datetimeFigureOut">
              <a:rPr lang="en-US" smtClean="0"/>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12154783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4D0F-79E8-44AF-A9E7-D273DC12DC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FAEE16-D041-4043-98D5-47A46BCFBA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CF594A-C696-44AB-9153-7108232C61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CA0D8D-8496-473E-9959-4C95FBD2736C}"/>
              </a:ext>
            </a:extLst>
          </p:cNvPr>
          <p:cNvSpPr>
            <a:spLocks noGrp="1"/>
          </p:cNvSpPr>
          <p:nvPr>
            <p:ph type="dt" sz="half" idx="10"/>
          </p:nvPr>
        </p:nvSpPr>
        <p:spPr/>
        <p:txBody>
          <a:bodyPr/>
          <a:lstStyle/>
          <a:p>
            <a:fld id="{BC02C97A-982D-4879-A18E-052FD0AB0946}" type="datetimeFigureOut">
              <a:rPr lang="en-GB" smtClean="0"/>
              <a:t>28/09/2023</a:t>
            </a:fld>
            <a:endParaRPr lang="en-GB"/>
          </a:p>
        </p:txBody>
      </p:sp>
      <p:sp>
        <p:nvSpPr>
          <p:cNvPr id="6" name="Footer Placeholder 5">
            <a:extLst>
              <a:ext uri="{FF2B5EF4-FFF2-40B4-BE49-F238E27FC236}">
                <a16:creationId xmlns:a16="http://schemas.microsoft.com/office/drawing/2014/main" id="{D9ADF744-1141-4438-963B-1008AB313A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C6670A-2BE3-4E94-825F-9AEB7F7381A2}"/>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24418392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5E84-FF9F-46EA-8081-5F95FA02E3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8F1D6E-6644-4F64-9104-025177B65C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F3075D-CD2A-4B37-BED0-AB312EC3AA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EAD840-825F-44ED-AAA7-68EDEA253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6AF141-19D0-4AE8-8898-FFA027AEFA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05961F-3DFE-4C7B-A4EA-6FAFA2E41905}"/>
              </a:ext>
            </a:extLst>
          </p:cNvPr>
          <p:cNvSpPr>
            <a:spLocks noGrp="1"/>
          </p:cNvSpPr>
          <p:nvPr>
            <p:ph type="dt" sz="half" idx="10"/>
          </p:nvPr>
        </p:nvSpPr>
        <p:spPr/>
        <p:txBody>
          <a:bodyPr/>
          <a:lstStyle/>
          <a:p>
            <a:fld id="{BC02C97A-982D-4879-A18E-052FD0AB0946}" type="datetimeFigureOut">
              <a:rPr lang="en-GB" smtClean="0"/>
              <a:t>28/09/2023</a:t>
            </a:fld>
            <a:endParaRPr lang="en-GB"/>
          </a:p>
        </p:txBody>
      </p:sp>
      <p:sp>
        <p:nvSpPr>
          <p:cNvPr id="8" name="Footer Placeholder 7">
            <a:extLst>
              <a:ext uri="{FF2B5EF4-FFF2-40B4-BE49-F238E27FC236}">
                <a16:creationId xmlns:a16="http://schemas.microsoft.com/office/drawing/2014/main" id="{4C93D815-3EFC-4849-A04F-4C3EE5E0A3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2B04F2A-4FD8-441C-A811-5F4A2F18A7D9}"/>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20609508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22E61-65C4-4E3C-B25F-B67D0B5011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BC7986-9145-4BDC-8CC5-BDC0E7ADAF96}"/>
              </a:ext>
            </a:extLst>
          </p:cNvPr>
          <p:cNvSpPr>
            <a:spLocks noGrp="1"/>
          </p:cNvSpPr>
          <p:nvPr>
            <p:ph type="dt" sz="half" idx="10"/>
          </p:nvPr>
        </p:nvSpPr>
        <p:spPr/>
        <p:txBody>
          <a:bodyPr/>
          <a:lstStyle/>
          <a:p>
            <a:fld id="{BC02C97A-982D-4879-A18E-052FD0AB0946}" type="datetimeFigureOut">
              <a:rPr lang="en-GB" smtClean="0"/>
              <a:t>28/09/2023</a:t>
            </a:fld>
            <a:endParaRPr lang="en-GB"/>
          </a:p>
        </p:txBody>
      </p:sp>
      <p:sp>
        <p:nvSpPr>
          <p:cNvPr id="4" name="Footer Placeholder 3">
            <a:extLst>
              <a:ext uri="{FF2B5EF4-FFF2-40B4-BE49-F238E27FC236}">
                <a16:creationId xmlns:a16="http://schemas.microsoft.com/office/drawing/2014/main" id="{CD33D267-EAEF-4172-88E7-945FC5A663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FB5BC9-41D2-4E50-9226-8C7B28F5CA5F}"/>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413172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5D04B1-D472-40FD-B698-DC7A4720DADA}"/>
              </a:ext>
            </a:extLst>
          </p:cNvPr>
          <p:cNvSpPr>
            <a:spLocks noGrp="1"/>
          </p:cNvSpPr>
          <p:nvPr>
            <p:ph type="dt" sz="half" idx="10"/>
          </p:nvPr>
        </p:nvSpPr>
        <p:spPr/>
        <p:txBody>
          <a:bodyPr/>
          <a:lstStyle/>
          <a:p>
            <a:fld id="{BC02C97A-982D-4879-A18E-052FD0AB0946}" type="datetimeFigureOut">
              <a:rPr lang="en-GB" smtClean="0"/>
              <a:t>28/09/2023</a:t>
            </a:fld>
            <a:endParaRPr lang="en-GB"/>
          </a:p>
        </p:txBody>
      </p:sp>
      <p:sp>
        <p:nvSpPr>
          <p:cNvPr id="3" name="Footer Placeholder 2">
            <a:extLst>
              <a:ext uri="{FF2B5EF4-FFF2-40B4-BE49-F238E27FC236}">
                <a16:creationId xmlns:a16="http://schemas.microsoft.com/office/drawing/2014/main" id="{6DA82997-98F3-4137-8207-A5F9121294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3E4270-E0FE-4152-9FE0-D44ACD34D32A}"/>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16135759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95EA-F8A8-4A68-884F-6212F534A1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54B45E4-5A10-4E01-9E1B-CC3F262F9C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7847A8-E5E3-4084-8E1E-D9C4E6425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6ADC2-C4DC-4D01-B89F-C0713945E197}"/>
              </a:ext>
            </a:extLst>
          </p:cNvPr>
          <p:cNvSpPr>
            <a:spLocks noGrp="1"/>
          </p:cNvSpPr>
          <p:nvPr>
            <p:ph type="dt" sz="half" idx="10"/>
          </p:nvPr>
        </p:nvSpPr>
        <p:spPr/>
        <p:txBody>
          <a:bodyPr/>
          <a:lstStyle/>
          <a:p>
            <a:fld id="{BC02C97A-982D-4879-A18E-052FD0AB0946}" type="datetimeFigureOut">
              <a:rPr lang="en-GB" smtClean="0"/>
              <a:t>28/09/2023</a:t>
            </a:fld>
            <a:endParaRPr lang="en-GB"/>
          </a:p>
        </p:txBody>
      </p:sp>
      <p:sp>
        <p:nvSpPr>
          <p:cNvPr id="6" name="Footer Placeholder 5">
            <a:extLst>
              <a:ext uri="{FF2B5EF4-FFF2-40B4-BE49-F238E27FC236}">
                <a16:creationId xmlns:a16="http://schemas.microsoft.com/office/drawing/2014/main" id="{D6923EDF-BF63-4BFE-8E38-0F449EDD2C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8630BB-AE01-45AF-AC75-7AEB16EBF335}"/>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29604690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3B8A-5693-49F8-A85F-0E96B3963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CFDAD0D-30C1-46DA-BDAB-4F5C21017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6F93488-BAAC-4402-80B3-789F956F7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8DA84-8CAE-42B5-B670-1F03A6EE7461}"/>
              </a:ext>
            </a:extLst>
          </p:cNvPr>
          <p:cNvSpPr>
            <a:spLocks noGrp="1"/>
          </p:cNvSpPr>
          <p:nvPr>
            <p:ph type="dt" sz="half" idx="10"/>
          </p:nvPr>
        </p:nvSpPr>
        <p:spPr/>
        <p:txBody>
          <a:bodyPr/>
          <a:lstStyle/>
          <a:p>
            <a:fld id="{BC02C97A-982D-4879-A18E-052FD0AB0946}" type="datetimeFigureOut">
              <a:rPr lang="en-GB" smtClean="0"/>
              <a:t>28/09/2023</a:t>
            </a:fld>
            <a:endParaRPr lang="en-GB"/>
          </a:p>
        </p:txBody>
      </p:sp>
      <p:sp>
        <p:nvSpPr>
          <p:cNvPr id="6" name="Footer Placeholder 5">
            <a:extLst>
              <a:ext uri="{FF2B5EF4-FFF2-40B4-BE49-F238E27FC236}">
                <a16:creationId xmlns:a16="http://schemas.microsoft.com/office/drawing/2014/main" id="{E6D96638-936A-415A-9761-9A13378BB7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C8DD90-2C4C-4F2A-A0A9-0444F0F666E5}"/>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3191615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3DF2-7799-470C-88B9-27C3616C06E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B9A40F-F575-4C09-A4B5-9A6A4D101A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C5E3BE-460C-4096-A5F2-48A2EA364ED7}"/>
              </a:ext>
            </a:extLst>
          </p:cNvPr>
          <p:cNvSpPr>
            <a:spLocks noGrp="1"/>
          </p:cNvSpPr>
          <p:nvPr>
            <p:ph type="dt" sz="half" idx="10"/>
          </p:nvPr>
        </p:nvSpPr>
        <p:spPr/>
        <p:txBody>
          <a:bodyPr/>
          <a:lstStyle/>
          <a:p>
            <a:fld id="{BC02C97A-982D-4879-A18E-052FD0AB0946}" type="datetimeFigureOut">
              <a:rPr lang="en-GB" smtClean="0"/>
              <a:t>28/09/2023</a:t>
            </a:fld>
            <a:endParaRPr lang="en-GB"/>
          </a:p>
        </p:txBody>
      </p:sp>
      <p:sp>
        <p:nvSpPr>
          <p:cNvPr id="5" name="Footer Placeholder 4">
            <a:extLst>
              <a:ext uri="{FF2B5EF4-FFF2-40B4-BE49-F238E27FC236}">
                <a16:creationId xmlns:a16="http://schemas.microsoft.com/office/drawing/2014/main" id="{B2351DA8-3966-4A26-A0B9-C268099F3F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9A982-F1B8-467E-B6A3-CE84A196D38A}"/>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36946834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83DC6-5793-4617-9B8F-CC499F6BCA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4140DE-023B-4FDC-8099-F5326BCAF2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0BA08A-F302-4378-B1B9-45E631733A1D}"/>
              </a:ext>
            </a:extLst>
          </p:cNvPr>
          <p:cNvSpPr>
            <a:spLocks noGrp="1"/>
          </p:cNvSpPr>
          <p:nvPr>
            <p:ph type="dt" sz="half" idx="10"/>
          </p:nvPr>
        </p:nvSpPr>
        <p:spPr/>
        <p:txBody>
          <a:bodyPr/>
          <a:lstStyle/>
          <a:p>
            <a:fld id="{BC02C97A-982D-4879-A18E-052FD0AB0946}" type="datetimeFigureOut">
              <a:rPr lang="en-GB" smtClean="0"/>
              <a:t>28/09/2023</a:t>
            </a:fld>
            <a:endParaRPr lang="en-GB"/>
          </a:p>
        </p:txBody>
      </p:sp>
      <p:sp>
        <p:nvSpPr>
          <p:cNvPr id="5" name="Footer Placeholder 4">
            <a:extLst>
              <a:ext uri="{FF2B5EF4-FFF2-40B4-BE49-F238E27FC236}">
                <a16:creationId xmlns:a16="http://schemas.microsoft.com/office/drawing/2014/main" id="{2F73A2E3-DC6F-4362-A1B2-35C9D8742A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2BBF90-E260-4CF8-A724-1024449FDCC6}"/>
              </a:ext>
            </a:extLst>
          </p:cNvPr>
          <p:cNvSpPr>
            <a:spLocks noGrp="1"/>
          </p:cNvSpPr>
          <p:nvPr>
            <p:ph type="sldNum" sz="quarter" idx="12"/>
          </p:nvPr>
        </p:nvSpPr>
        <p:spPr/>
        <p:txBody>
          <a:bodyPr/>
          <a:lstStyle/>
          <a:p>
            <a:fld id="{2F1FFF6F-9A83-4AC7-B9A7-AA889A8894D6}" type="slidenum">
              <a:rPr lang="en-GB" smtClean="0"/>
              <a:t>‹#›</a:t>
            </a:fld>
            <a:endParaRPr lang="en-GB"/>
          </a:p>
        </p:txBody>
      </p:sp>
    </p:spTree>
    <p:extLst>
      <p:ext uri="{BB962C8B-B14F-4D97-AF65-F5344CB8AC3E}">
        <p14:creationId xmlns:p14="http://schemas.microsoft.com/office/powerpoint/2010/main" val="159170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E09677E-3F2B-1D46-B2BF-682757FD6EF9}"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204492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E09677E-3F2B-1D46-B2BF-682757FD6EF9}"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926CA-6B33-114F-A853-D75441004382}" type="slidenum">
              <a:rPr lang="en-US" smtClean="0"/>
              <a:t>‹#›</a:t>
            </a:fld>
            <a:endParaRPr lang="en-US"/>
          </a:p>
        </p:txBody>
      </p:sp>
    </p:spTree>
    <p:extLst>
      <p:ext uri="{BB962C8B-B14F-4D97-AF65-F5344CB8AC3E}">
        <p14:creationId xmlns:p14="http://schemas.microsoft.com/office/powerpoint/2010/main" val="4065559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9677E-3F2B-1D46-B2BF-682757FD6EF9}" type="datetimeFigureOut">
              <a:rPr lang="en-US" smtClean="0"/>
              <a:t>9/28/2023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926CA-6B33-114F-A853-D75441004382}" type="slidenum">
              <a:rPr lang="en-US" smtClean="0"/>
              <a:t>‹#›</a:t>
            </a:fld>
            <a:endParaRPr lang="en-US"/>
          </a:p>
        </p:txBody>
      </p:sp>
    </p:spTree>
    <p:extLst>
      <p:ext uri="{BB962C8B-B14F-4D97-AF65-F5344CB8AC3E}">
        <p14:creationId xmlns:p14="http://schemas.microsoft.com/office/powerpoint/2010/main" val="366153902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8B6FC4-238E-42D5-BF61-EA285FE1E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DD8584-241D-477F-8D92-ED4D6AF074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996A8-EFD6-4E6B-B2FF-5A15B93AC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BD255-D884-46EA-8DDA-E0D936D51C52}" type="datetimeFigureOut">
              <a:rPr lang="en-GB" smtClean="0"/>
              <a:t>28/09/2023</a:t>
            </a:fld>
            <a:endParaRPr lang="en-GB"/>
          </a:p>
        </p:txBody>
      </p:sp>
      <p:sp>
        <p:nvSpPr>
          <p:cNvPr id="5" name="Footer Placeholder 4">
            <a:extLst>
              <a:ext uri="{FF2B5EF4-FFF2-40B4-BE49-F238E27FC236}">
                <a16:creationId xmlns:a16="http://schemas.microsoft.com/office/drawing/2014/main" id="{A3907E16-FDF2-4B0C-8B50-9F69417E8C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2D3E783-93CD-4B70-9653-EBFB63637E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7F382-C2B7-411F-B806-5AC7B412CEA2}" type="slidenum">
              <a:rPr lang="en-GB" smtClean="0"/>
              <a:t>‹#›</a:t>
            </a:fld>
            <a:endParaRPr lang="en-GB"/>
          </a:p>
        </p:txBody>
      </p:sp>
    </p:spTree>
    <p:extLst>
      <p:ext uri="{BB962C8B-B14F-4D97-AF65-F5344CB8AC3E}">
        <p14:creationId xmlns:p14="http://schemas.microsoft.com/office/powerpoint/2010/main" val="82284948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9/28/2023</a:t>
            </a:fld>
            <a:endParaRPr lang="en-US"/>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a:p>
        </p:txBody>
      </p:sp>
    </p:spTree>
    <p:extLst>
      <p:ext uri="{BB962C8B-B14F-4D97-AF65-F5344CB8AC3E}">
        <p14:creationId xmlns:p14="http://schemas.microsoft.com/office/powerpoint/2010/main" val="36582199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9677E-3F2B-1D46-B2BF-682757FD6EF9}" type="datetimeFigureOut">
              <a:rPr lang="en-US" smtClean="0"/>
              <a:t>9/28/2023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926CA-6B33-114F-A853-D75441004382}" type="slidenum">
              <a:rPr lang="en-US" smtClean="0"/>
              <a:t>‹#›</a:t>
            </a:fld>
            <a:endParaRPr lang="en-US"/>
          </a:p>
        </p:txBody>
      </p:sp>
    </p:spTree>
    <p:extLst>
      <p:ext uri="{BB962C8B-B14F-4D97-AF65-F5344CB8AC3E}">
        <p14:creationId xmlns:p14="http://schemas.microsoft.com/office/powerpoint/2010/main" val="358887683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40683" cy="6894004"/>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7D473-A4D5-43C0-956A-9AFE83843017}" type="datetimeFigureOut">
              <a:rPr lang="en-GB" smtClean="0"/>
              <a:t>28/09/2023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5FB62-ABF0-4559-B6C9-9972ECDB8AFB}" type="slidenum">
              <a:rPr lang="en-GB" smtClean="0"/>
              <a:t>‹#›</a:t>
            </a:fld>
            <a:endParaRPr lang="en-GB"/>
          </a:p>
        </p:txBody>
      </p:sp>
    </p:spTree>
    <p:extLst>
      <p:ext uri="{BB962C8B-B14F-4D97-AF65-F5344CB8AC3E}">
        <p14:creationId xmlns:p14="http://schemas.microsoft.com/office/powerpoint/2010/main" val="231739210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7978895-BF8B-4FA9-94B9-B57DDDB265A2}" type="datetimeFigureOut">
              <a:rPr lang="en-US" smtClean="0"/>
              <a:pPr/>
              <a:t>9/28/2023</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9E84378-6254-4E9B-A681-39A5CA11CB65}"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191996899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827E7-E5E0-4A2A-9666-D81BC5BD59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C5D9AF-A8B5-47F1-AFD4-28B445C6CA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494819-F3A8-4586-A669-F003F04D22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2C97A-982D-4879-A18E-052FD0AB0946}" type="datetimeFigureOut">
              <a:rPr lang="en-GB" smtClean="0"/>
              <a:t>28/09/2023</a:t>
            </a:fld>
            <a:endParaRPr lang="en-GB"/>
          </a:p>
        </p:txBody>
      </p:sp>
      <p:sp>
        <p:nvSpPr>
          <p:cNvPr id="5" name="Footer Placeholder 4">
            <a:extLst>
              <a:ext uri="{FF2B5EF4-FFF2-40B4-BE49-F238E27FC236}">
                <a16:creationId xmlns:a16="http://schemas.microsoft.com/office/drawing/2014/main" id="{D096AF34-9A84-4C27-A0EA-21239C2AA9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882A91-887E-4564-80AF-EE592B894E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FFF6F-9A83-4AC7-B9A7-AA889A8894D6}" type="slidenum">
              <a:rPr lang="en-GB" smtClean="0"/>
              <a:t>‹#›</a:t>
            </a:fld>
            <a:endParaRPr lang="en-GB"/>
          </a:p>
        </p:txBody>
      </p:sp>
    </p:spTree>
    <p:extLst>
      <p:ext uri="{BB962C8B-B14F-4D97-AF65-F5344CB8AC3E}">
        <p14:creationId xmlns:p14="http://schemas.microsoft.com/office/powerpoint/2010/main" val="407398070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8.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2.png"/><Relationship Id="rId7" Type="http://schemas.openxmlformats.org/officeDocument/2006/relationships/diagramQuickStyle" Target="../diagrams/quickStyle3.xml"/><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pn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6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8.xml"/><Relationship Id="rId5" Type="http://schemas.openxmlformats.org/officeDocument/2006/relationships/image" Target="../media/image22.png"/><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hyperlink" Target="https://www.drfrostmaths.com/" TargetMode="External"/><Relationship Id="rId7"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68.xml"/><Relationship Id="rId6" Type="http://schemas.openxmlformats.org/officeDocument/2006/relationships/image" Target="../media/image59.png"/><Relationship Id="rId5" Type="http://schemas.openxmlformats.org/officeDocument/2006/relationships/hyperlink" Target="https://www.mathsgenie.co.uk/" TargetMode="External"/><Relationship Id="rId4" Type="http://schemas.openxmlformats.org/officeDocument/2006/relationships/hyperlink" Target="https://corbettmaths.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35.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8.xml"/><Relationship Id="rId1" Type="http://schemas.openxmlformats.org/officeDocument/2006/relationships/tags" Target="../tags/tag1.xml"/><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hyperlink" Target="https://www.highcliffe.school/ATLGuidance" TargetMode="External"/><Relationship Id="rId2" Type="http://schemas.openxmlformats.org/officeDocument/2006/relationships/notesSlide" Target="../notesSlides/notesSlide66.xml"/><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83" y="424798"/>
            <a:ext cx="622300" cy="4572000"/>
          </a:xfrm>
          <a:prstGeom prst="rect">
            <a:avLst/>
          </a:prstGeom>
        </p:spPr>
      </p:pic>
      <p:sp>
        <p:nvSpPr>
          <p:cNvPr id="7" name="Rectangle 6"/>
          <p:cNvSpPr/>
          <p:nvPr/>
        </p:nvSpPr>
        <p:spPr>
          <a:xfrm>
            <a:off x="2820000" y="4989088"/>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3064703" y="5591851"/>
            <a:ext cx="7070902" cy="430887"/>
          </a:xfrm>
          <a:prstGeom prst="rect">
            <a:avLst/>
          </a:prstGeom>
          <a:noFill/>
        </p:spPr>
        <p:txBody>
          <a:bodyPr wrap="square" lIns="0" tIns="0" bIns="0" rtlCol="0">
            <a:spAutoFit/>
          </a:bodyPr>
          <a:lstStyle/>
          <a:p>
            <a:pPr algn="ctr" defTabSz="457200"/>
            <a:r>
              <a:rPr lang="en-US" sz="2800" b="1" dirty="0">
                <a:solidFill>
                  <a:prstClr val="white"/>
                </a:solidFill>
                <a:latin typeface="Palatino Linotype" panose="02040502050505030304" pitchFamily="18" charset="0"/>
                <a:cs typeface="Palatino"/>
              </a:rPr>
              <a:t>Year 10 Information Evening 2023-24</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0" y="288000"/>
            <a:ext cx="7560000" cy="4722245"/>
          </a:xfrm>
          <a:prstGeom prst="rect">
            <a:avLst/>
          </a:prstGeom>
        </p:spPr>
      </p:pic>
      <p:grpSp>
        <p:nvGrpSpPr>
          <p:cNvPr id="4" name="Group 3"/>
          <p:cNvGrpSpPr/>
          <p:nvPr/>
        </p:nvGrpSpPr>
        <p:grpSpPr>
          <a:xfrm>
            <a:off x="6417900" y="585376"/>
            <a:ext cx="3686399" cy="738664"/>
            <a:chOff x="2344141" y="1053559"/>
            <a:chExt cx="3686399" cy="339428"/>
          </a:xfrm>
        </p:grpSpPr>
        <p:sp>
          <p:nvSpPr>
            <p:cNvPr id="2" name="Rectangle 1"/>
            <p:cNvSpPr/>
            <p:nvPr/>
          </p:nvSpPr>
          <p:spPr>
            <a:xfrm>
              <a:off x="2526396" y="1114469"/>
              <a:ext cx="3504144" cy="169714"/>
            </a:xfrm>
            <a:prstGeom prst="rect">
              <a:avLst/>
            </a:prstGeom>
          </p:spPr>
          <p:txBody>
            <a:bodyPr wrap="square">
              <a:spAutoFit/>
            </a:bodyPr>
            <a:lstStyle/>
            <a:p>
              <a:pPr defTabSz="457200"/>
              <a:endParaRPr lang="en-GB" dirty="0">
                <a:solidFill>
                  <a:srgbClr val="9B9A9A"/>
                </a:solidFill>
                <a:latin typeface="Palatino Linotype" panose="02040502050505030304" pitchFamily="18" charset="0"/>
                <a:cs typeface="Arial" panose="020B0604020202020204" pitchFamily="34" charset="0"/>
              </a:endParaRPr>
            </a:p>
          </p:txBody>
        </p:sp>
        <p:sp>
          <p:nvSpPr>
            <p:cNvPr id="3" name="TextBox 2"/>
            <p:cNvSpPr txBox="1"/>
            <p:nvPr/>
          </p:nvSpPr>
          <p:spPr>
            <a:xfrm>
              <a:off x="2344141" y="1053559"/>
              <a:ext cx="184731" cy="339428"/>
            </a:xfrm>
            <a:prstGeom prst="rect">
              <a:avLst/>
            </a:prstGeom>
            <a:noFill/>
          </p:spPr>
          <p:txBody>
            <a:bodyPr wrap="none" rtlCol="0">
              <a:spAutoFit/>
            </a:bodyPr>
            <a:lstStyle/>
            <a:p>
              <a:pPr defTabSz="457200"/>
              <a:endParaRPr lang="en-GB" sz="4200" dirty="0">
                <a:solidFill>
                  <a:srgbClr val="9B9A9A"/>
                </a:solidFill>
                <a:latin typeface="Arial" panose="020B0604020202020204" pitchFamily="34" charset="0"/>
                <a:cs typeface="Arial" panose="020B0604020202020204" pitchFamily="34" charset="0"/>
              </a:endParaRPr>
            </a:p>
          </p:txBody>
        </p:sp>
      </p:grpSp>
      <p:sp>
        <p:nvSpPr>
          <p:cNvPr id="14" name="Rectangle 13">
            <a:extLst>
              <a:ext uri="{FF2B5EF4-FFF2-40B4-BE49-F238E27FC236}">
                <a16:creationId xmlns:a16="http://schemas.microsoft.com/office/drawing/2014/main" id="{52CBEA53-2842-4E70-9F4E-2C7AA53D2B21}"/>
              </a:ext>
            </a:extLst>
          </p:cNvPr>
          <p:cNvSpPr/>
          <p:nvPr/>
        </p:nvSpPr>
        <p:spPr>
          <a:xfrm>
            <a:off x="6672968" y="653236"/>
            <a:ext cx="3504144" cy="3139323"/>
          </a:xfrm>
          <a:prstGeom prst="rect">
            <a:avLst/>
          </a:prstGeom>
        </p:spPr>
        <p:txBody>
          <a:bodyPr wrap="square">
            <a:spAutoFit/>
          </a:bodyPr>
          <a:lstStyle/>
          <a:p>
            <a:r>
              <a:rPr lang="en-US" dirty="0">
                <a:solidFill>
                  <a:srgbClr val="FFFFFF"/>
                </a:solidFill>
                <a:latin typeface="Arial" panose="020B0604020202020204" pitchFamily="34" charset="0"/>
                <a:cs typeface="Arial" panose="020B0604020202020204" pitchFamily="34" charset="0"/>
              </a:rPr>
              <a:t>His nature is such that he has to be drawn out by kindness and encouragement but if he be treated well, and love be shown him, he will accomplish things that make the </a:t>
            </a:r>
            <a:r>
              <a:rPr lang="en-GB" dirty="0">
                <a:solidFill>
                  <a:srgbClr val="FFFFFF"/>
                </a:solidFill>
                <a:latin typeface="Arial" panose="020B0604020202020204" pitchFamily="34" charset="0"/>
                <a:cs typeface="Arial" panose="020B0604020202020204" pitchFamily="34" charset="0"/>
              </a:rPr>
              <a:t>whole world wonder.</a:t>
            </a:r>
          </a:p>
          <a:p>
            <a:endParaRPr lang="en-GB" dirty="0">
              <a:solidFill>
                <a:srgbClr val="FFFFFF"/>
              </a:solidFill>
              <a:latin typeface="Arial" panose="020B0604020202020204" pitchFamily="34" charset="0"/>
              <a:cs typeface="Arial" panose="020B0604020202020204" pitchFamily="34" charset="0"/>
            </a:endParaRPr>
          </a:p>
          <a:p>
            <a:r>
              <a:rPr lang="en-US" b="1" dirty="0">
                <a:solidFill>
                  <a:srgbClr val="9B9A9A"/>
                </a:solidFill>
                <a:latin typeface="Palatino Linotype" panose="02040502050505030304" pitchFamily="18" charset="0"/>
                <a:cs typeface="Arial" panose="020B0604020202020204" pitchFamily="34" charset="0"/>
              </a:rPr>
              <a:t>Michelangelo, describing himself as a young</a:t>
            </a:r>
          </a:p>
          <a:p>
            <a:r>
              <a:rPr lang="en-GB" b="1" dirty="0">
                <a:solidFill>
                  <a:srgbClr val="9B9A9A"/>
                </a:solidFill>
                <a:latin typeface="Palatino Linotype" panose="02040502050505030304" pitchFamily="18" charset="0"/>
                <a:cs typeface="Arial" panose="020B0604020202020204" pitchFamily="34" charset="0"/>
              </a:rPr>
              <a:t>art student in 1490AD</a:t>
            </a:r>
            <a:endParaRPr lang="en-GB" dirty="0">
              <a:solidFill>
                <a:srgbClr val="9B9A9A"/>
              </a:solidFill>
              <a:latin typeface="Palatino Linotype" panose="0204050205050503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F5CFF540-6BCE-47BF-B326-E1F70FE59D6C}"/>
              </a:ext>
            </a:extLst>
          </p:cNvPr>
          <p:cNvPicPr>
            <a:picLocks noChangeAspect="1"/>
          </p:cNvPicPr>
          <p:nvPr/>
        </p:nvPicPr>
        <p:blipFill>
          <a:blip r:embed="rId5"/>
          <a:stretch>
            <a:fillRect/>
          </a:stretch>
        </p:blipFill>
        <p:spPr>
          <a:xfrm>
            <a:off x="3064703" y="839210"/>
            <a:ext cx="3790136" cy="3735991"/>
          </a:xfrm>
          <a:prstGeom prst="rect">
            <a:avLst/>
          </a:prstGeom>
        </p:spPr>
      </p:pic>
    </p:spTree>
    <p:extLst>
      <p:ext uri="{BB962C8B-B14F-4D97-AF65-F5344CB8AC3E}">
        <p14:creationId xmlns:p14="http://schemas.microsoft.com/office/powerpoint/2010/main" val="2949133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61CF3D-8B26-41D9-A45D-331EEC5DE6D1}"/>
              </a:ext>
            </a:extLst>
          </p:cNvPr>
          <p:cNvSpPr>
            <a:spLocks noGrp="1"/>
          </p:cNvSpPr>
          <p:nvPr>
            <p:ph type="ctrTitle"/>
          </p:nvPr>
        </p:nvSpPr>
        <p:spPr>
          <a:xfrm>
            <a:off x="1517316" y="275247"/>
            <a:ext cx="9477893" cy="1324953"/>
          </a:xfrm>
        </p:spPr>
        <p:txBody>
          <a:bodyPr>
            <a:normAutofit/>
          </a:bodyPr>
          <a:lstStyle/>
          <a:p>
            <a:r>
              <a:rPr lang="en-GB" dirty="0"/>
              <a:t>Careers Input Timeline</a:t>
            </a:r>
          </a:p>
        </p:txBody>
      </p:sp>
      <p:graphicFrame>
        <p:nvGraphicFramePr>
          <p:cNvPr id="6" name="Table 6">
            <a:extLst>
              <a:ext uri="{FF2B5EF4-FFF2-40B4-BE49-F238E27FC236}">
                <a16:creationId xmlns:a16="http://schemas.microsoft.com/office/drawing/2014/main" id="{A8BFBACC-ABED-4B3E-A0DC-BEC59D32DB66}"/>
              </a:ext>
            </a:extLst>
          </p:cNvPr>
          <p:cNvGraphicFramePr>
            <a:graphicFrameLocks noGrp="1"/>
          </p:cNvGraphicFramePr>
          <p:nvPr>
            <p:ph idx="4294967295"/>
          </p:nvPr>
        </p:nvGraphicFramePr>
        <p:xfrm>
          <a:off x="820272" y="1776076"/>
          <a:ext cx="10004610" cy="4765753"/>
        </p:xfrm>
        <a:graphic>
          <a:graphicData uri="http://schemas.openxmlformats.org/drawingml/2006/table">
            <a:tbl>
              <a:tblPr firstRow="1" bandRow="1">
                <a:solidFill>
                  <a:schemeClr val="bg1">
                    <a:lumMod val="95000"/>
                  </a:schemeClr>
                </a:solidFill>
                <a:tableStyleId>{5C22544A-7EE6-4342-B048-85BDC9FD1C3A}</a:tableStyleId>
              </a:tblPr>
              <a:tblGrid>
                <a:gridCol w="2880191">
                  <a:extLst>
                    <a:ext uri="{9D8B030D-6E8A-4147-A177-3AD203B41FA5}">
                      <a16:colId xmlns:a16="http://schemas.microsoft.com/office/drawing/2014/main" val="863232826"/>
                    </a:ext>
                  </a:extLst>
                </a:gridCol>
                <a:gridCol w="7124419">
                  <a:extLst>
                    <a:ext uri="{9D8B030D-6E8A-4147-A177-3AD203B41FA5}">
                      <a16:colId xmlns:a16="http://schemas.microsoft.com/office/drawing/2014/main" val="1097399386"/>
                    </a:ext>
                  </a:extLst>
                </a:gridCol>
              </a:tblGrid>
              <a:tr h="507489">
                <a:tc>
                  <a:txBody>
                    <a:bodyPr/>
                    <a:lstStyle/>
                    <a:p>
                      <a:r>
                        <a:rPr lang="en-GB" sz="2400" b="1" cap="none" spc="0">
                          <a:solidFill>
                            <a:schemeClr val="tx1"/>
                          </a:solidFill>
                        </a:rPr>
                        <a:t>Dates</a:t>
                      </a:r>
                    </a:p>
                  </a:txBody>
                  <a:tcPr marL="66904" marR="95578" marT="19116" marB="143367"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GB" sz="2400" b="1" cap="none" spc="0" dirty="0">
                          <a:solidFill>
                            <a:schemeClr val="tx1"/>
                          </a:solidFill>
                        </a:rPr>
                        <a:t>Events</a:t>
                      </a:r>
                    </a:p>
                  </a:txBody>
                  <a:tcPr marL="66904" marR="95578" marT="19116" marB="143367"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1606776063"/>
                  </a:ext>
                </a:extLst>
              </a:tr>
              <a:tr h="622373">
                <a:tc>
                  <a:txBody>
                    <a:bodyPr/>
                    <a:lstStyle/>
                    <a:p>
                      <a:r>
                        <a:rPr lang="en-GB" sz="2400" cap="none" spc="0" dirty="0">
                          <a:solidFill>
                            <a:schemeClr val="tx1"/>
                          </a:solidFill>
                        </a:rPr>
                        <a:t>28/09/23</a:t>
                      </a:r>
                    </a:p>
                  </a:txBody>
                  <a:tcPr marL="66904" marR="95578" marT="19116" marB="143367">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cap="none" spc="0" dirty="0">
                          <a:solidFill>
                            <a:schemeClr val="tx1"/>
                          </a:solidFill>
                        </a:rPr>
                        <a:t>Careers Fair (Biannual)</a:t>
                      </a:r>
                    </a:p>
                  </a:txBody>
                  <a:tcPr marL="66904" marR="95578" marT="19116" marB="143367">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285472369"/>
                  </a:ext>
                </a:extLst>
              </a:tr>
              <a:tr h="540654">
                <a:tc>
                  <a:txBody>
                    <a:bodyPr/>
                    <a:lstStyle/>
                    <a:p>
                      <a:r>
                        <a:rPr lang="en-GB" sz="2400" cap="none" spc="0" dirty="0">
                          <a:solidFill>
                            <a:schemeClr val="tx1"/>
                          </a:solidFill>
                        </a:rPr>
                        <a:t>9/10/23</a:t>
                      </a:r>
                    </a:p>
                  </a:txBody>
                  <a:tcPr marL="66904" marR="95578" marT="19116" marB="143367">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cap="none" spc="0" dirty="0">
                          <a:solidFill>
                            <a:schemeClr val="tx1"/>
                          </a:solidFill>
                        </a:rPr>
                        <a:t>Work Experience Launch to students in assembly</a:t>
                      </a:r>
                    </a:p>
                    <a:p>
                      <a:endParaRPr lang="en-GB" sz="2400" cap="none" spc="0" dirty="0">
                        <a:solidFill>
                          <a:schemeClr val="tx1"/>
                        </a:solidFill>
                      </a:endParaRPr>
                    </a:p>
                  </a:txBody>
                  <a:tcPr marL="66904" marR="95578" marT="19116" marB="143367">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478597970"/>
                  </a:ext>
                </a:extLst>
              </a:tr>
              <a:tr h="649444">
                <a:tc>
                  <a:txBody>
                    <a:bodyPr/>
                    <a:lstStyle/>
                    <a:p>
                      <a:r>
                        <a:rPr lang="en-GB" sz="2400" cap="none" spc="0" dirty="0">
                          <a:solidFill>
                            <a:schemeClr val="tx1"/>
                          </a:solidFill>
                        </a:rPr>
                        <a:t>10/23 – 06/24</a:t>
                      </a:r>
                    </a:p>
                  </a:txBody>
                  <a:tcPr marL="66904" marR="95578" marT="19116" marB="143367">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GB" sz="2400" cap="none" spc="0">
                          <a:solidFill>
                            <a:schemeClr val="tx1"/>
                          </a:solidFill>
                        </a:rPr>
                        <a:t>Careers Advisor meetings (individual)</a:t>
                      </a:r>
                    </a:p>
                  </a:txBody>
                  <a:tcPr marL="66904" marR="95578" marT="19116" marB="143367">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875270369"/>
                  </a:ext>
                </a:extLst>
              </a:tr>
              <a:tr h="6494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cap="none" spc="0" dirty="0">
                          <a:solidFill>
                            <a:schemeClr val="tx1"/>
                          </a:solidFill>
                        </a:rPr>
                        <a:t>01/24 – 02/24</a:t>
                      </a:r>
                    </a:p>
                  </a:txBody>
                  <a:tcPr marL="66904" marR="95578" marT="19116" marB="143367">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cap="none" spc="0" dirty="0">
                          <a:solidFill>
                            <a:schemeClr val="tx1"/>
                          </a:solidFill>
                        </a:rPr>
                        <a:t>Mock Interviews</a:t>
                      </a:r>
                    </a:p>
                    <a:p>
                      <a:endParaRPr lang="en-GB" sz="2400" cap="none" spc="0" dirty="0">
                        <a:solidFill>
                          <a:schemeClr val="tx1"/>
                        </a:solidFill>
                      </a:endParaRPr>
                    </a:p>
                  </a:txBody>
                  <a:tcPr marL="66904" marR="95578" marT="19116" marB="143367">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337743951"/>
                  </a:ext>
                </a:extLst>
              </a:tr>
              <a:tr h="649444">
                <a:tc>
                  <a:txBody>
                    <a:bodyPr/>
                    <a:lstStyle/>
                    <a:p>
                      <a:r>
                        <a:rPr lang="en-GB" sz="2400" cap="none" spc="0" dirty="0">
                          <a:solidFill>
                            <a:schemeClr val="tx1"/>
                          </a:solidFill>
                        </a:rPr>
                        <a:t>15/07/24 - 19/07/24</a:t>
                      </a:r>
                    </a:p>
                  </a:txBody>
                  <a:tcPr marL="66904" marR="95578" marT="19116" marB="143367">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GB" sz="2400" cap="none" spc="0" dirty="0">
                          <a:solidFill>
                            <a:schemeClr val="tx1"/>
                          </a:solidFill>
                        </a:rPr>
                        <a:t>Year 10 Work Experience – 1 week</a:t>
                      </a:r>
                    </a:p>
                  </a:txBody>
                  <a:tcPr marL="66904" marR="95578" marT="19116" marB="143367">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93231708"/>
                  </a:ext>
                </a:extLst>
              </a:tr>
              <a:tr h="436512">
                <a:tc>
                  <a:txBody>
                    <a:bodyPr/>
                    <a:lstStyle/>
                    <a:p>
                      <a:r>
                        <a:rPr lang="en-GB" sz="2400" cap="none" spc="0" dirty="0">
                          <a:solidFill>
                            <a:schemeClr val="tx1"/>
                          </a:solidFill>
                        </a:rPr>
                        <a:t>23/07/24</a:t>
                      </a:r>
                    </a:p>
                  </a:txBody>
                  <a:tcPr marL="66904" marR="95578" marT="19116" marB="143367">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GB" sz="2400" cap="none" spc="0" dirty="0">
                          <a:solidFill>
                            <a:schemeClr val="tx1"/>
                          </a:solidFill>
                        </a:rPr>
                        <a:t>Work Experience debrief</a:t>
                      </a:r>
                    </a:p>
                  </a:txBody>
                  <a:tcPr marL="66904" marR="95578" marT="19116" marB="143367">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00988961"/>
                  </a:ext>
                </a:extLst>
              </a:tr>
            </a:tbl>
          </a:graphicData>
        </a:graphic>
      </p:graphicFrame>
    </p:spTree>
    <p:extLst>
      <p:ext uri="{BB962C8B-B14F-4D97-AF65-F5344CB8AC3E}">
        <p14:creationId xmlns:p14="http://schemas.microsoft.com/office/powerpoint/2010/main" val="3465035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19999" y="5247176"/>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15</a:t>
            </a:r>
            <a:r>
              <a:rPr kumimoji="0" lang="en-GB" sz="2400" b="1" i="0" u="none" strike="noStrike" kern="1200" cap="none" spc="0" normalizeH="0" baseline="30000" noProof="0" dirty="0">
                <a:ln>
                  <a:noFill/>
                </a:ln>
                <a:solidFill>
                  <a:prstClr val="white"/>
                </a:solidFill>
                <a:effectLst/>
                <a:uLnTx/>
                <a:uFillTx/>
                <a:latin typeface="Calibri"/>
                <a:ea typeface="+mn-ea"/>
                <a:cs typeface="+mn-cs"/>
              </a:rPr>
              <a:t>th</a:t>
            </a:r>
            <a:r>
              <a:rPr kumimoji="0" lang="en-GB" sz="2400" b="1" i="0" u="none" strike="noStrike" kern="1200" cap="none" spc="0" normalizeH="0" baseline="0" noProof="0" dirty="0">
                <a:ln>
                  <a:noFill/>
                </a:ln>
                <a:solidFill>
                  <a:prstClr val="white"/>
                </a:solidFill>
                <a:effectLst/>
                <a:uLnTx/>
                <a:uFillTx/>
                <a:latin typeface="Calibri"/>
                <a:ea typeface="+mn-ea"/>
                <a:cs typeface="+mn-cs"/>
              </a:rPr>
              <a:t> July 2023 – 19</a:t>
            </a:r>
            <a:r>
              <a:rPr kumimoji="0" lang="en-GB" sz="2400" b="1" i="0" u="none" strike="noStrike" kern="1200" cap="none" spc="0" normalizeH="0" baseline="30000" noProof="0" dirty="0">
                <a:ln>
                  <a:noFill/>
                </a:ln>
                <a:solidFill>
                  <a:prstClr val="white"/>
                </a:solidFill>
                <a:effectLst/>
                <a:uLnTx/>
                <a:uFillTx/>
                <a:latin typeface="Calibri"/>
                <a:ea typeface="+mn-ea"/>
                <a:cs typeface="+mn-cs"/>
              </a:rPr>
              <a:t>th</a:t>
            </a:r>
            <a:r>
              <a:rPr kumimoji="0" lang="en-GB" sz="2400" b="1" i="0" u="none" strike="noStrike" kern="1200" cap="none" spc="0" normalizeH="0" baseline="0" noProof="0" dirty="0">
                <a:ln>
                  <a:noFill/>
                </a:ln>
                <a:solidFill>
                  <a:prstClr val="white"/>
                </a:solidFill>
                <a:effectLst/>
                <a:uLnTx/>
                <a:uFillTx/>
                <a:latin typeface="Calibri"/>
                <a:ea typeface="+mn-ea"/>
                <a:cs typeface="+mn-cs"/>
              </a:rPr>
              <a:t> July 2023</a:t>
            </a:r>
          </a:p>
        </p:txBody>
      </p:sp>
      <p:cxnSp>
        <p:nvCxnSpPr>
          <p:cNvPr id="9" name="Straight Connector 8"/>
          <p:cNvCxnSpPr/>
          <p:nvPr/>
        </p:nvCxnSpPr>
        <p:spPr>
          <a:xfrm>
            <a:off x="3163241" y="5581515"/>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617378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3024440" y="406467"/>
            <a:ext cx="7560000" cy="4722245"/>
          </a:xfrm>
          <a:prstGeom prst="rect">
            <a:avLst/>
          </a:prstGeom>
        </p:spPr>
      </p:pic>
      <p:grpSp>
        <p:nvGrpSpPr>
          <p:cNvPr id="4" name="Group 3"/>
          <p:cNvGrpSpPr/>
          <p:nvPr/>
        </p:nvGrpSpPr>
        <p:grpSpPr>
          <a:xfrm>
            <a:off x="4731728" y="929562"/>
            <a:ext cx="2108090" cy="1651145"/>
            <a:chOff x="3886200" y="985157"/>
            <a:chExt cx="2108090" cy="1651145"/>
          </a:xfrm>
        </p:grpSpPr>
        <p:sp>
          <p:nvSpPr>
            <p:cNvPr id="3" name="TextBox 2"/>
            <p:cNvSpPr txBox="1"/>
            <p:nvPr/>
          </p:nvSpPr>
          <p:spPr>
            <a:xfrm>
              <a:off x="3886200" y="985157"/>
              <a:ext cx="184731"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5809559" y="1897638"/>
              <a:ext cx="184731"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endParaRPr>
            </a:p>
          </p:txBody>
        </p:sp>
      </p:grpSp>
      <p:sp>
        <p:nvSpPr>
          <p:cNvPr id="8" name="TextBox 7"/>
          <p:cNvSpPr txBox="1"/>
          <p:nvPr/>
        </p:nvSpPr>
        <p:spPr>
          <a:xfrm>
            <a:off x="4375952" y="2278077"/>
            <a:ext cx="4448097" cy="738664"/>
          </a:xfrm>
          <a:prstGeom prst="rect">
            <a:avLst/>
          </a:prstGeom>
          <a:noFill/>
        </p:spPr>
        <p:txBody>
          <a:bodyPr wrap="square" lIns="0" t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a:ea typeface="+mn-ea"/>
                <a:cs typeface="+mn-cs"/>
              </a:rPr>
              <a:t>Work Experience</a:t>
            </a:r>
          </a:p>
        </p:txBody>
      </p:sp>
    </p:spTree>
    <p:extLst>
      <p:ext uri="{BB962C8B-B14F-4D97-AF65-F5344CB8AC3E}">
        <p14:creationId xmlns:p14="http://schemas.microsoft.com/office/powerpoint/2010/main" val="3787521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93A091E9-2A38-4206-B5AD-ECB0A815349D}"/>
              </a:ext>
            </a:extLst>
          </p:cNvPr>
          <p:cNvGraphicFramePr>
            <a:graphicFrameLocks noGrp="1"/>
          </p:cNvGraphicFramePr>
          <p:nvPr>
            <p:ph idx="1"/>
          </p:nvPr>
        </p:nvGraphicFramePr>
        <p:xfrm>
          <a:off x="128589" y="42202"/>
          <a:ext cx="11501436" cy="6497231"/>
        </p:xfrm>
        <a:graphic>
          <a:graphicData uri="http://schemas.openxmlformats.org/drawingml/2006/table">
            <a:tbl>
              <a:tblPr firstRow="1" firstCol="1" bandRow="1">
                <a:tableStyleId>{8EC20E35-A176-4012-BC5E-935CFFF8708E}</a:tableStyleId>
              </a:tblPr>
              <a:tblGrid>
                <a:gridCol w="3328986">
                  <a:extLst>
                    <a:ext uri="{9D8B030D-6E8A-4147-A177-3AD203B41FA5}">
                      <a16:colId xmlns:a16="http://schemas.microsoft.com/office/drawing/2014/main" val="2170105772"/>
                    </a:ext>
                  </a:extLst>
                </a:gridCol>
                <a:gridCol w="8172450">
                  <a:extLst>
                    <a:ext uri="{9D8B030D-6E8A-4147-A177-3AD203B41FA5}">
                      <a16:colId xmlns:a16="http://schemas.microsoft.com/office/drawing/2014/main" val="510068679"/>
                    </a:ext>
                  </a:extLst>
                </a:gridCol>
              </a:tblGrid>
              <a:tr h="424660">
                <a:tc>
                  <a:txBody>
                    <a:bodyPr/>
                    <a:lstStyle/>
                    <a:p>
                      <a:pPr algn="ctr" fontAlgn="t">
                        <a:spcBef>
                          <a:spcPts val="0"/>
                        </a:spcBef>
                        <a:spcAft>
                          <a:spcPts val="0"/>
                        </a:spcAft>
                      </a:pPr>
                      <a:r>
                        <a:rPr lang="en-GB" sz="2000" b="1" u="none" strike="noStrike" dirty="0">
                          <a:effectLst/>
                        </a:rPr>
                        <a:t>Date</a:t>
                      </a:r>
                      <a:endParaRPr lang="en-GB" sz="2000" b="1" i="0" u="none" strike="noStrike" dirty="0">
                        <a:effectLst/>
                        <a:latin typeface="Arial" panose="020B0604020202020204" pitchFamily="34" charset="0"/>
                      </a:endParaRPr>
                    </a:p>
                  </a:txBody>
                  <a:tcPr marL="69533" marR="69533" marT="9657" marB="0">
                    <a:solidFill>
                      <a:schemeClr val="tx2">
                        <a:lumMod val="75000"/>
                      </a:schemeClr>
                    </a:solidFill>
                  </a:tcPr>
                </a:tc>
                <a:tc>
                  <a:txBody>
                    <a:bodyPr/>
                    <a:lstStyle/>
                    <a:p>
                      <a:pPr algn="ctr" fontAlgn="t">
                        <a:spcBef>
                          <a:spcPts val="0"/>
                        </a:spcBef>
                        <a:spcAft>
                          <a:spcPts val="0"/>
                        </a:spcAft>
                      </a:pPr>
                      <a:r>
                        <a:rPr lang="en-GB" sz="2000" b="1" u="none" strike="noStrike" dirty="0">
                          <a:effectLst/>
                        </a:rPr>
                        <a:t> Timeline</a:t>
                      </a:r>
                      <a:endParaRPr lang="en-GB" sz="2000" b="1" i="0" u="none" strike="noStrike" dirty="0">
                        <a:effectLst/>
                        <a:latin typeface="Arial" panose="020B0604020202020204" pitchFamily="34" charset="0"/>
                      </a:endParaRPr>
                    </a:p>
                  </a:txBody>
                  <a:tcPr marL="69533" marR="69533" marT="9657" marB="0">
                    <a:solidFill>
                      <a:schemeClr val="tx2">
                        <a:lumMod val="75000"/>
                      </a:schemeClr>
                    </a:solidFill>
                  </a:tcPr>
                </a:tc>
                <a:extLst>
                  <a:ext uri="{0D108BD9-81ED-4DB2-BD59-A6C34878D82A}">
                    <a16:rowId xmlns:a16="http://schemas.microsoft.com/office/drawing/2014/main" val="776956607"/>
                  </a:ext>
                </a:extLst>
              </a:tr>
              <a:tr h="615547">
                <a:tc>
                  <a:txBody>
                    <a:bodyPr/>
                    <a:lstStyle/>
                    <a:p>
                      <a:pPr algn="l" fontAlgn="t">
                        <a:spcBef>
                          <a:spcPts val="0"/>
                        </a:spcBef>
                        <a:spcAft>
                          <a:spcPts val="0"/>
                        </a:spcAft>
                      </a:pPr>
                      <a:r>
                        <a:rPr lang="en-GB" sz="2000" b="0" u="none" strike="noStrike" dirty="0">
                          <a:effectLst/>
                        </a:rPr>
                        <a:t>9</a:t>
                      </a:r>
                      <a:r>
                        <a:rPr lang="en-GB" sz="2000" b="0" u="none" strike="noStrike" baseline="30000" dirty="0">
                          <a:effectLst/>
                        </a:rPr>
                        <a:t>th</a:t>
                      </a:r>
                      <a:r>
                        <a:rPr lang="en-GB" sz="2000" b="0" u="none" strike="noStrike" dirty="0">
                          <a:effectLst/>
                        </a:rPr>
                        <a:t> October 2023</a:t>
                      </a:r>
                      <a:endParaRPr lang="en-GB" sz="2000" b="0" i="0" u="none" strike="noStrike" dirty="0">
                        <a:effectLst/>
                        <a:latin typeface="Arial" panose="020B0604020202020204" pitchFamily="34" charset="0"/>
                      </a:endParaRPr>
                    </a:p>
                  </a:txBody>
                  <a:tcPr marL="69533" marR="69533" marT="9657" marB="0">
                    <a:solidFill>
                      <a:schemeClr val="tx2">
                        <a:lumMod val="75000"/>
                      </a:schemeClr>
                    </a:solidFill>
                  </a:tcPr>
                </a:tc>
                <a:tc>
                  <a:txBody>
                    <a:bodyPr/>
                    <a:lstStyle/>
                    <a:p>
                      <a:pPr algn="l" fontAlgn="t">
                        <a:spcBef>
                          <a:spcPts val="0"/>
                        </a:spcBef>
                        <a:spcAft>
                          <a:spcPts val="0"/>
                        </a:spcAft>
                      </a:pPr>
                      <a:r>
                        <a:rPr lang="en-GB" sz="2000" b="0" u="none" strike="noStrike" dirty="0">
                          <a:effectLst/>
                        </a:rPr>
                        <a:t>Launch assembly</a:t>
                      </a:r>
                    </a:p>
                  </a:txBody>
                  <a:tcPr marL="69533" marR="69533" marT="9657" marB="0"/>
                </a:tc>
                <a:extLst>
                  <a:ext uri="{0D108BD9-81ED-4DB2-BD59-A6C34878D82A}">
                    <a16:rowId xmlns:a16="http://schemas.microsoft.com/office/drawing/2014/main" val="1985685976"/>
                  </a:ext>
                </a:extLst>
              </a:tr>
              <a:tr h="858797">
                <a:tc>
                  <a:txBody>
                    <a:bodyPr/>
                    <a:lstStyle/>
                    <a:p>
                      <a:pPr algn="l" fontAlgn="t">
                        <a:spcBef>
                          <a:spcPts val="0"/>
                        </a:spcBef>
                        <a:spcAft>
                          <a:spcPts val="0"/>
                        </a:spcAft>
                      </a:pPr>
                      <a:r>
                        <a:rPr lang="en-GB" sz="2000" b="0" u="none" strike="noStrike">
                          <a:effectLst/>
                        </a:rPr>
                        <a:t>20</a:t>
                      </a:r>
                      <a:r>
                        <a:rPr lang="en-GB" sz="2000" b="0" u="none" strike="noStrike" baseline="30000">
                          <a:effectLst/>
                        </a:rPr>
                        <a:t>th</a:t>
                      </a:r>
                      <a:r>
                        <a:rPr lang="en-GB" sz="2000" b="0" u="none" strike="noStrike">
                          <a:effectLst/>
                        </a:rPr>
                        <a:t> October </a:t>
                      </a:r>
                      <a:r>
                        <a:rPr lang="en-GB" sz="2000" b="0" u="none" strike="noStrike" dirty="0">
                          <a:effectLst/>
                        </a:rPr>
                        <a:t>2023</a:t>
                      </a:r>
                      <a:endParaRPr lang="en-GB" sz="2000" b="0" i="0" u="none" strike="noStrike" dirty="0">
                        <a:effectLst/>
                        <a:latin typeface="Arial" panose="020B0604020202020204" pitchFamily="34" charset="0"/>
                      </a:endParaRPr>
                    </a:p>
                  </a:txBody>
                  <a:tcPr marL="69533" marR="69533" marT="9657" marB="0">
                    <a:solidFill>
                      <a:schemeClr val="tx2">
                        <a:lumMod val="75000"/>
                      </a:schemeClr>
                    </a:solidFill>
                  </a:tcPr>
                </a:tc>
                <a:tc>
                  <a:txBody>
                    <a:bodyPr/>
                    <a:lstStyle/>
                    <a:p>
                      <a:pPr algn="l" fontAlgn="t">
                        <a:spcBef>
                          <a:spcPts val="0"/>
                        </a:spcBef>
                        <a:spcAft>
                          <a:spcPts val="0"/>
                        </a:spcAft>
                      </a:pPr>
                      <a:r>
                        <a:rPr lang="en-GB" sz="2000" b="0" u="none" strike="noStrike" dirty="0">
                          <a:effectLst/>
                        </a:rPr>
                        <a:t>Tutors check application has been made and initial placements</a:t>
                      </a:r>
                      <a:endParaRPr lang="en-GB" sz="2000" b="0" i="0" u="none" strike="noStrike" dirty="0">
                        <a:effectLst/>
                        <a:latin typeface="Arial" panose="020B0604020202020204" pitchFamily="34" charset="0"/>
                      </a:endParaRPr>
                    </a:p>
                  </a:txBody>
                  <a:tcPr marL="69533" marR="69533" marT="9657" marB="0"/>
                </a:tc>
                <a:extLst>
                  <a:ext uri="{0D108BD9-81ED-4DB2-BD59-A6C34878D82A}">
                    <a16:rowId xmlns:a16="http://schemas.microsoft.com/office/drawing/2014/main" val="1285858401"/>
                  </a:ext>
                </a:extLst>
              </a:tr>
              <a:tr h="625355">
                <a:tc>
                  <a:txBody>
                    <a:bodyPr/>
                    <a:lstStyle/>
                    <a:p>
                      <a:pPr algn="l" fontAlgn="t">
                        <a:spcBef>
                          <a:spcPts val="0"/>
                        </a:spcBef>
                        <a:spcAft>
                          <a:spcPts val="0"/>
                        </a:spcAft>
                      </a:pPr>
                      <a:r>
                        <a:rPr lang="en-GB" sz="2000" b="0" u="none" strike="noStrike" dirty="0">
                          <a:effectLst/>
                        </a:rPr>
                        <a:t>11</a:t>
                      </a:r>
                      <a:r>
                        <a:rPr lang="en-GB" sz="2000" b="0" u="none" strike="noStrike" baseline="30000" dirty="0">
                          <a:effectLst/>
                        </a:rPr>
                        <a:t>th</a:t>
                      </a:r>
                      <a:r>
                        <a:rPr lang="en-GB" sz="2000" b="0" u="none" strike="noStrike" dirty="0">
                          <a:effectLst/>
                        </a:rPr>
                        <a:t> December 2023</a:t>
                      </a:r>
                      <a:endParaRPr lang="en-GB" sz="2000" b="0" i="0" u="none" strike="noStrike" dirty="0">
                        <a:effectLst/>
                        <a:latin typeface="Arial" panose="020B0604020202020204" pitchFamily="34" charset="0"/>
                      </a:endParaRPr>
                    </a:p>
                  </a:txBody>
                  <a:tcPr marL="69533" marR="69533" marT="9657" marB="0">
                    <a:solidFill>
                      <a:schemeClr val="tx2">
                        <a:lumMod val="75000"/>
                      </a:schemeClr>
                    </a:solidFill>
                  </a:tcPr>
                </a:tc>
                <a:tc>
                  <a:txBody>
                    <a:bodyPr/>
                    <a:lstStyle/>
                    <a:p>
                      <a:pPr algn="l" fontAlgn="t">
                        <a:spcBef>
                          <a:spcPts val="0"/>
                        </a:spcBef>
                        <a:spcAft>
                          <a:spcPts val="0"/>
                        </a:spcAft>
                      </a:pPr>
                      <a:r>
                        <a:rPr lang="en-GB" sz="2000" b="0" u="none" strike="noStrike" dirty="0">
                          <a:effectLst/>
                        </a:rPr>
                        <a:t>Tutors to ensure students have a draft placement </a:t>
                      </a:r>
                      <a:endParaRPr lang="en-GB" sz="2000" b="0" i="0" u="none" strike="noStrike" dirty="0">
                        <a:effectLst/>
                        <a:latin typeface="Arial" panose="020B0604020202020204" pitchFamily="34" charset="0"/>
                      </a:endParaRPr>
                    </a:p>
                  </a:txBody>
                  <a:tcPr marL="69533" marR="69533" marT="9657" marB="0"/>
                </a:tc>
                <a:extLst>
                  <a:ext uri="{0D108BD9-81ED-4DB2-BD59-A6C34878D82A}">
                    <a16:rowId xmlns:a16="http://schemas.microsoft.com/office/drawing/2014/main" val="969337345"/>
                  </a:ext>
                </a:extLst>
              </a:tr>
              <a:tr h="842856">
                <a:tc>
                  <a:txBody>
                    <a:bodyPr/>
                    <a:lstStyle/>
                    <a:p>
                      <a:pPr algn="l" fontAlgn="t">
                        <a:spcBef>
                          <a:spcPts val="0"/>
                        </a:spcBef>
                        <a:spcAft>
                          <a:spcPts val="0"/>
                        </a:spcAft>
                      </a:pPr>
                      <a:r>
                        <a:rPr lang="en-GB" sz="2000" b="0" u="none" strike="noStrike" dirty="0">
                          <a:effectLst/>
                        </a:rPr>
                        <a:t>12</a:t>
                      </a:r>
                      <a:r>
                        <a:rPr lang="en-GB" sz="2000" b="0" u="none" strike="noStrike" baseline="30000" dirty="0">
                          <a:effectLst/>
                        </a:rPr>
                        <a:t>th</a:t>
                      </a:r>
                      <a:r>
                        <a:rPr lang="en-GB" sz="2000" b="0" u="none" strike="noStrike" dirty="0">
                          <a:effectLst/>
                        </a:rPr>
                        <a:t> January 2024</a:t>
                      </a:r>
                      <a:endParaRPr lang="en-GB" sz="2000" b="0" i="0" u="none" strike="noStrike" dirty="0">
                        <a:effectLst/>
                        <a:latin typeface="Arial" panose="020B0604020202020204" pitchFamily="34" charset="0"/>
                      </a:endParaRPr>
                    </a:p>
                  </a:txBody>
                  <a:tcPr marL="69533" marR="69533" marT="9657" marB="0">
                    <a:solidFill>
                      <a:schemeClr val="tx2">
                        <a:lumMod val="75000"/>
                      </a:schemeClr>
                    </a:solidFill>
                  </a:tcPr>
                </a:tc>
                <a:tc>
                  <a:txBody>
                    <a:bodyPr/>
                    <a:lstStyle/>
                    <a:p>
                      <a:pPr algn="l" fontAlgn="t">
                        <a:spcBef>
                          <a:spcPts val="0"/>
                        </a:spcBef>
                        <a:spcAft>
                          <a:spcPts val="0"/>
                        </a:spcAft>
                      </a:pPr>
                      <a:r>
                        <a:rPr lang="en-GB" sz="2000" b="0" u="none" strike="noStrike" dirty="0">
                          <a:effectLst/>
                        </a:rPr>
                        <a:t>Students chased late applications</a:t>
                      </a:r>
                    </a:p>
                    <a:p>
                      <a:pPr algn="l" fontAlgn="t">
                        <a:spcBef>
                          <a:spcPts val="0"/>
                        </a:spcBef>
                        <a:spcAft>
                          <a:spcPts val="0"/>
                        </a:spcAft>
                      </a:pPr>
                      <a:r>
                        <a:rPr lang="en-GB" sz="2000" b="0" u="none" strike="noStrike" dirty="0">
                          <a:effectLst/>
                        </a:rPr>
                        <a:t> – lunchtime support</a:t>
                      </a:r>
                      <a:endParaRPr lang="en-GB" sz="2000" b="0" i="0" u="none" strike="noStrike" dirty="0">
                        <a:effectLst/>
                        <a:latin typeface="Arial" panose="020B0604020202020204" pitchFamily="34" charset="0"/>
                      </a:endParaRPr>
                    </a:p>
                  </a:txBody>
                  <a:tcPr marL="69533" marR="69533" marT="9657" marB="0"/>
                </a:tc>
                <a:extLst>
                  <a:ext uri="{0D108BD9-81ED-4DB2-BD59-A6C34878D82A}">
                    <a16:rowId xmlns:a16="http://schemas.microsoft.com/office/drawing/2014/main" val="3999433245"/>
                  </a:ext>
                </a:extLst>
              </a:tr>
              <a:tr h="858797">
                <a:tc>
                  <a:txBody>
                    <a:bodyPr/>
                    <a:lstStyle/>
                    <a:p>
                      <a:pPr algn="l" fontAlgn="t">
                        <a:spcBef>
                          <a:spcPts val="0"/>
                        </a:spcBef>
                        <a:spcAft>
                          <a:spcPts val="0"/>
                        </a:spcAft>
                      </a:pPr>
                      <a:r>
                        <a:rPr lang="en-GB" sz="2000" b="0" u="none" strike="noStrike" dirty="0">
                          <a:effectLst/>
                        </a:rPr>
                        <a:t>23</a:t>
                      </a:r>
                      <a:r>
                        <a:rPr lang="en-GB" sz="2000" b="0" u="none" strike="noStrike" baseline="30000" dirty="0">
                          <a:effectLst/>
                        </a:rPr>
                        <a:t>rd</a:t>
                      </a:r>
                      <a:r>
                        <a:rPr lang="en-GB" sz="2000" b="0" u="none" strike="noStrike" dirty="0">
                          <a:effectLst/>
                        </a:rPr>
                        <a:t> February 2024</a:t>
                      </a:r>
                      <a:endParaRPr lang="en-GB" sz="2000" b="0" i="0" u="none" strike="noStrike" dirty="0">
                        <a:effectLst/>
                        <a:latin typeface="Arial" panose="020B0604020202020204" pitchFamily="34" charset="0"/>
                      </a:endParaRPr>
                    </a:p>
                  </a:txBody>
                  <a:tcPr marL="69533" marR="69533" marT="9657" marB="0">
                    <a:solidFill>
                      <a:schemeClr val="tx2">
                        <a:lumMod val="75000"/>
                      </a:schemeClr>
                    </a:solidFill>
                  </a:tcPr>
                </a:tc>
                <a:tc>
                  <a:txBody>
                    <a:bodyPr/>
                    <a:lstStyle/>
                    <a:p>
                      <a:pPr algn="l" fontAlgn="t">
                        <a:spcBef>
                          <a:spcPts val="0"/>
                        </a:spcBef>
                        <a:spcAft>
                          <a:spcPts val="0"/>
                        </a:spcAft>
                      </a:pPr>
                      <a:r>
                        <a:rPr lang="en-GB" sz="2000" b="0" u="none" strike="noStrike" dirty="0">
                          <a:effectLst/>
                        </a:rPr>
                        <a:t>SHM to ensure all external placements have had vetting requested</a:t>
                      </a:r>
                      <a:endParaRPr lang="en-GB" sz="2000" b="0" i="0" u="none" strike="noStrike" dirty="0">
                        <a:effectLst/>
                        <a:latin typeface="Arial" panose="020B0604020202020204" pitchFamily="34" charset="0"/>
                      </a:endParaRPr>
                    </a:p>
                  </a:txBody>
                  <a:tcPr marL="69533" marR="69533" marT="9657" marB="0"/>
                </a:tc>
                <a:extLst>
                  <a:ext uri="{0D108BD9-81ED-4DB2-BD59-A6C34878D82A}">
                    <a16:rowId xmlns:a16="http://schemas.microsoft.com/office/drawing/2014/main" val="1639088824"/>
                  </a:ext>
                </a:extLst>
              </a:tr>
              <a:tr h="436095">
                <a:tc>
                  <a:txBody>
                    <a:bodyPr/>
                    <a:lstStyle/>
                    <a:p>
                      <a:pPr algn="l" fontAlgn="t">
                        <a:spcBef>
                          <a:spcPts val="0"/>
                        </a:spcBef>
                        <a:spcAft>
                          <a:spcPts val="0"/>
                        </a:spcAft>
                      </a:pPr>
                      <a:r>
                        <a:rPr lang="en-GB" sz="2000" b="0" u="none" strike="noStrike" dirty="0">
                          <a:effectLst/>
                        </a:rPr>
                        <a:t>Easter 2024</a:t>
                      </a:r>
                      <a:endParaRPr lang="en-GB" sz="2000" b="0" i="0" u="none" strike="noStrike" dirty="0">
                        <a:effectLst/>
                        <a:latin typeface="Arial" panose="020B0604020202020204" pitchFamily="34" charset="0"/>
                      </a:endParaRPr>
                    </a:p>
                  </a:txBody>
                  <a:tcPr marL="69533" marR="69533" marT="9657" marB="0">
                    <a:solidFill>
                      <a:schemeClr val="tx2">
                        <a:lumMod val="75000"/>
                      </a:schemeClr>
                    </a:solidFill>
                  </a:tcPr>
                </a:tc>
                <a:tc>
                  <a:txBody>
                    <a:bodyPr/>
                    <a:lstStyle/>
                    <a:p>
                      <a:pPr algn="l" fontAlgn="t">
                        <a:spcBef>
                          <a:spcPts val="0"/>
                        </a:spcBef>
                        <a:spcAft>
                          <a:spcPts val="0"/>
                        </a:spcAft>
                      </a:pPr>
                      <a:r>
                        <a:rPr lang="en-GB" sz="2000" b="0" u="none" strike="noStrike" dirty="0">
                          <a:effectLst/>
                        </a:rPr>
                        <a:t>Students to have placements in place, including confirmation from employer</a:t>
                      </a:r>
                      <a:endParaRPr lang="en-GB" sz="2000" b="0" i="0" u="none" strike="noStrike" dirty="0">
                        <a:effectLst/>
                        <a:latin typeface="Arial" panose="020B0604020202020204" pitchFamily="34" charset="0"/>
                      </a:endParaRPr>
                    </a:p>
                  </a:txBody>
                  <a:tcPr marL="69533" marR="69533" marT="9657" marB="0"/>
                </a:tc>
                <a:extLst>
                  <a:ext uri="{0D108BD9-81ED-4DB2-BD59-A6C34878D82A}">
                    <a16:rowId xmlns:a16="http://schemas.microsoft.com/office/drawing/2014/main" val="4063574032"/>
                  </a:ext>
                </a:extLst>
              </a:tr>
              <a:tr h="858797">
                <a:tc>
                  <a:txBody>
                    <a:bodyPr/>
                    <a:lstStyle/>
                    <a:p>
                      <a:pPr algn="l" fontAlgn="t">
                        <a:spcBef>
                          <a:spcPts val="0"/>
                        </a:spcBef>
                        <a:spcAft>
                          <a:spcPts val="0"/>
                        </a:spcAft>
                      </a:pPr>
                      <a:r>
                        <a:rPr lang="en-GB" sz="2000" b="0" u="none" strike="noStrike" dirty="0">
                          <a:effectLst/>
                        </a:rPr>
                        <a:t>Summer term </a:t>
                      </a:r>
                      <a:endParaRPr lang="en-GB" sz="2000" b="0" i="0" u="none" strike="noStrike" dirty="0">
                        <a:effectLst/>
                        <a:latin typeface="Arial" panose="020B0604020202020204" pitchFamily="34" charset="0"/>
                      </a:endParaRPr>
                    </a:p>
                  </a:txBody>
                  <a:tcPr marL="69533" marR="69533" marT="9657" marB="0">
                    <a:solidFill>
                      <a:schemeClr val="tx2">
                        <a:lumMod val="75000"/>
                      </a:schemeClr>
                    </a:solidFill>
                  </a:tcPr>
                </a:tc>
                <a:tc>
                  <a:txBody>
                    <a:bodyPr/>
                    <a:lstStyle/>
                    <a:p>
                      <a:pPr algn="l" fontAlgn="t">
                        <a:spcBef>
                          <a:spcPts val="0"/>
                        </a:spcBef>
                        <a:spcAft>
                          <a:spcPts val="0"/>
                        </a:spcAft>
                      </a:pPr>
                      <a:r>
                        <a:rPr lang="en-GB" sz="2000" b="0" u="none" strike="noStrike" dirty="0">
                          <a:effectLst/>
                        </a:rPr>
                        <a:t>Lunch time supports for students with placements, that have been cancelled</a:t>
                      </a:r>
                      <a:endParaRPr lang="en-GB" sz="2000" b="0" i="0" u="none" strike="noStrike" dirty="0">
                        <a:effectLst/>
                        <a:latin typeface="Arial" panose="020B0604020202020204" pitchFamily="34" charset="0"/>
                      </a:endParaRPr>
                    </a:p>
                  </a:txBody>
                  <a:tcPr marL="69533" marR="69533" marT="9657" marB="0"/>
                </a:tc>
                <a:extLst>
                  <a:ext uri="{0D108BD9-81ED-4DB2-BD59-A6C34878D82A}">
                    <a16:rowId xmlns:a16="http://schemas.microsoft.com/office/drawing/2014/main" val="2953503770"/>
                  </a:ext>
                </a:extLst>
              </a:tr>
              <a:tr h="540232">
                <a:tc>
                  <a:txBody>
                    <a:bodyPr/>
                    <a:lstStyle/>
                    <a:p>
                      <a:pPr algn="l" fontAlgn="t">
                        <a:spcBef>
                          <a:spcPts val="0"/>
                        </a:spcBef>
                        <a:spcAft>
                          <a:spcPts val="0"/>
                        </a:spcAft>
                      </a:pPr>
                      <a:r>
                        <a:rPr lang="en-GB" sz="2000" b="0" u="none" strike="noStrike" dirty="0">
                          <a:effectLst/>
                        </a:rPr>
                        <a:t>15</a:t>
                      </a:r>
                      <a:r>
                        <a:rPr lang="en-GB" sz="2000" b="0" u="none" strike="noStrike" baseline="30000" dirty="0">
                          <a:effectLst/>
                        </a:rPr>
                        <a:t>th</a:t>
                      </a:r>
                      <a:r>
                        <a:rPr lang="en-GB" sz="2000" b="0" u="none" strike="noStrike" dirty="0">
                          <a:effectLst/>
                        </a:rPr>
                        <a:t> July 2024 – 19</a:t>
                      </a:r>
                      <a:r>
                        <a:rPr lang="en-GB" sz="2000" b="0" u="none" strike="noStrike" baseline="30000" dirty="0">
                          <a:effectLst/>
                        </a:rPr>
                        <a:t>th</a:t>
                      </a:r>
                      <a:r>
                        <a:rPr lang="en-GB" sz="2000" b="0" u="none" strike="noStrike" dirty="0">
                          <a:effectLst/>
                        </a:rPr>
                        <a:t> July 2024</a:t>
                      </a:r>
                      <a:endParaRPr lang="en-GB" sz="2000" b="0" i="0" u="none" strike="noStrike" dirty="0">
                        <a:effectLst/>
                        <a:latin typeface="Arial" panose="020B0604020202020204" pitchFamily="34" charset="0"/>
                      </a:endParaRPr>
                    </a:p>
                  </a:txBody>
                  <a:tcPr marL="69533" marR="69533" marT="9657" marB="0">
                    <a:solidFill>
                      <a:schemeClr val="tx2">
                        <a:lumMod val="75000"/>
                      </a:schemeClr>
                    </a:solidFill>
                  </a:tcPr>
                </a:tc>
                <a:tc>
                  <a:txBody>
                    <a:bodyPr/>
                    <a:lstStyle/>
                    <a:p>
                      <a:pPr algn="l" fontAlgn="t">
                        <a:spcBef>
                          <a:spcPts val="0"/>
                        </a:spcBef>
                        <a:spcAft>
                          <a:spcPts val="0"/>
                        </a:spcAft>
                      </a:pPr>
                      <a:r>
                        <a:rPr lang="en-GB" sz="2000" b="0" u="none" strike="noStrike" dirty="0">
                          <a:effectLst/>
                        </a:rPr>
                        <a:t>Year 10 Work experience</a:t>
                      </a:r>
                      <a:endParaRPr lang="en-GB" sz="2000" b="0" i="0" u="none" strike="noStrike" dirty="0">
                        <a:effectLst/>
                        <a:latin typeface="Arial" panose="020B0604020202020204" pitchFamily="34" charset="0"/>
                      </a:endParaRPr>
                    </a:p>
                  </a:txBody>
                  <a:tcPr marL="69533" marR="69533" marT="9657" marB="0"/>
                </a:tc>
                <a:extLst>
                  <a:ext uri="{0D108BD9-81ED-4DB2-BD59-A6C34878D82A}">
                    <a16:rowId xmlns:a16="http://schemas.microsoft.com/office/drawing/2014/main" val="2235839894"/>
                  </a:ext>
                </a:extLst>
              </a:tr>
              <a:tr h="436095">
                <a:tc>
                  <a:txBody>
                    <a:bodyPr/>
                    <a:lstStyle/>
                    <a:p>
                      <a:pPr algn="l" fontAlgn="t">
                        <a:spcBef>
                          <a:spcPts val="0"/>
                        </a:spcBef>
                        <a:spcAft>
                          <a:spcPts val="0"/>
                        </a:spcAft>
                      </a:pPr>
                      <a:r>
                        <a:rPr lang="en-GB" sz="2000" b="0" u="none" strike="noStrike" dirty="0">
                          <a:effectLst/>
                        </a:rPr>
                        <a:t>21</a:t>
                      </a:r>
                      <a:r>
                        <a:rPr lang="en-GB" sz="2000" b="0" u="none" strike="noStrike" baseline="30000" dirty="0">
                          <a:effectLst/>
                        </a:rPr>
                        <a:t>st</a:t>
                      </a:r>
                      <a:r>
                        <a:rPr lang="en-GB" sz="2000" b="0" u="none" strike="noStrike" dirty="0">
                          <a:effectLst/>
                        </a:rPr>
                        <a:t> July 2024</a:t>
                      </a:r>
                      <a:endParaRPr lang="en-GB" sz="2000" b="0" i="0" u="none" strike="noStrike" dirty="0">
                        <a:effectLst/>
                        <a:latin typeface="Arial" panose="020B0604020202020204" pitchFamily="34" charset="0"/>
                      </a:endParaRPr>
                    </a:p>
                  </a:txBody>
                  <a:tcPr marL="69533" marR="69533" marT="9657" marB="0">
                    <a:solidFill>
                      <a:schemeClr val="tx2">
                        <a:lumMod val="75000"/>
                      </a:schemeClr>
                    </a:solidFill>
                  </a:tcPr>
                </a:tc>
                <a:tc>
                  <a:txBody>
                    <a:bodyPr/>
                    <a:lstStyle/>
                    <a:p>
                      <a:pPr algn="l" fontAlgn="t">
                        <a:spcBef>
                          <a:spcPts val="0"/>
                        </a:spcBef>
                        <a:spcAft>
                          <a:spcPts val="0"/>
                        </a:spcAft>
                      </a:pPr>
                      <a:r>
                        <a:rPr lang="en-GB" sz="2000" b="0" u="none" strike="noStrike" dirty="0">
                          <a:effectLst/>
                        </a:rPr>
                        <a:t>Student debrief – In school</a:t>
                      </a:r>
                      <a:endParaRPr lang="en-GB" sz="2000" b="0" i="0" u="none" strike="noStrike" dirty="0">
                        <a:effectLst/>
                        <a:latin typeface="Arial" panose="020B0604020202020204" pitchFamily="34" charset="0"/>
                      </a:endParaRPr>
                    </a:p>
                  </a:txBody>
                  <a:tcPr marL="69533" marR="69533" marT="9657" marB="0"/>
                </a:tc>
                <a:extLst>
                  <a:ext uri="{0D108BD9-81ED-4DB2-BD59-A6C34878D82A}">
                    <a16:rowId xmlns:a16="http://schemas.microsoft.com/office/drawing/2014/main" val="2360801105"/>
                  </a:ext>
                </a:extLst>
              </a:tr>
            </a:tbl>
          </a:graphicData>
        </a:graphic>
      </p:graphicFrame>
    </p:spTree>
    <p:extLst>
      <p:ext uri="{BB962C8B-B14F-4D97-AF65-F5344CB8AC3E}">
        <p14:creationId xmlns:p14="http://schemas.microsoft.com/office/powerpoint/2010/main" val="1000741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ying glass and question mark">
            <a:extLst>
              <a:ext uri="{FF2B5EF4-FFF2-40B4-BE49-F238E27FC236}">
                <a16:creationId xmlns:a16="http://schemas.microsoft.com/office/drawing/2014/main" id="{03B32C39-2772-02B4-3D2C-2B611ED6351B}"/>
              </a:ext>
            </a:extLst>
          </p:cNvPr>
          <p:cNvPicPr>
            <a:picLocks noChangeAspect="1"/>
          </p:cNvPicPr>
          <p:nvPr/>
        </p:nvPicPr>
        <p:blipFill rotWithShape="1">
          <a:blip r:embed="rId3"/>
          <a:srcRect t="2394" r="-2" b="-2"/>
          <a:stretch/>
        </p:blipFill>
        <p:spPr>
          <a:xfrm>
            <a:off x="1524020" y="-5"/>
            <a:ext cx="9143752"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 name="Title 1"/>
          <p:cNvSpPr>
            <a:spLocks noGrp="1"/>
          </p:cNvSpPr>
          <p:nvPr>
            <p:ph type="title"/>
          </p:nvPr>
        </p:nvSpPr>
        <p:spPr>
          <a:xfrm>
            <a:off x="2193150" y="4854346"/>
            <a:ext cx="7805701" cy="868026"/>
          </a:xfrm>
        </p:spPr>
        <p:txBody>
          <a:bodyPr vert="horz" lIns="91440" tIns="45720" rIns="91440" bIns="45720" rtlCol="0" anchor="b">
            <a:normAutofit/>
          </a:bodyPr>
          <a:lstStyle/>
          <a:p>
            <a:pPr algn="ctr"/>
            <a:r>
              <a:rPr lang="en-US" sz="3800" b="1" dirty="0"/>
              <a:t>Why Work Experience?</a:t>
            </a:r>
          </a:p>
        </p:txBody>
      </p:sp>
    </p:spTree>
    <p:extLst>
      <p:ext uri="{BB962C8B-B14F-4D97-AF65-F5344CB8AC3E}">
        <p14:creationId xmlns:p14="http://schemas.microsoft.com/office/powerpoint/2010/main" val="70988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874059"/>
            <a:ext cx="3146611" cy="4880232"/>
          </a:xfrm>
        </p:spPr>
        <p:txBody>
          <a:bodyPr anchor="ctr">
            <a:normAutofit/>
          </a:bodyPr>
          <a:lstStyle/>
          <a:p>
            <a:pPr algn="ctr"/>
            <a:r>
              <a:rPr lang="en-GB" b="1" dirty="0"/>
              <a:t>Why Work Experience?</a:t>
            </a:r>
          </a:p>
        </p:txBody>
      </p:sp>
      <p:sp>
        <p:nvSpPr>
          <p:cNvPr id="3" name="Content Placeholder 2"/>
          <p:cNvSpPr>
            <a:spLocks noGrp="1"/>
          </p:cNvSpPr>
          <p:nvPr>
            <p:ph idx="1"/>
          </p:nvPr>
        </p:nvSpPr>
        <p:spPr>
          <a:xfrm>
            <a:off x="3986213" y="0"/>
            <a:ext cx="7972425" cy="7258579"/>
          </a:xfrm>
        </p:spPr>
        <p:txBody>
          <a:bodyPr anchor="ctr">
            <a:normAutofit/>
          </a:bodyPr>
          <a:lstStyle/>
          <a:p>
            <a:pPr marL="0" indent="0">
              <a:lnSpc>
                <a:spcPct val="90000"/>
              </a:lnSpc>
              <a:buNone/>
            </a:pPr>
            <a:endParaRPr lang="en-GB" sz="1600" dirty="0"/>
          </a:p>
          <a:p>
            <a:pPr>
              <a:lnSpc>
                <a:spcPct val="90000"/>
              </a:lnSpc>
              <a:spcBef>
                <a:spcPts val="1800"/>
              </a:spcBef>
            </a:pPr>
            <a:r>
              <a:rPr lang="en-GB" sz="2400" dirty="0"/>
              <a:t>Develop a range of skills and knowledge you might not otherwise have the chance to explore.</a:t>
            </a:r>
          </a:p>
          <a:p>
            <a:pPr>
              <a:lnSpc>
                <a:spcPct val="90000"/>
              </a:lnSpc>
              <a:spcBef>
                <a:spcPts val="1800"/>
              </a:spcBef>
            </a:pPr>
            <a:r>
              <a:rPr lang="en-GB" sz="2400" dirty="0"/>
              <a:t>It enhances your understanding of the world of work.</a:t>
            </a:r>
          </a:p>
          <a:p>
            <a:pPr>
              <a:lnSpc>
                <a:spcPct val="90000"/>
              </a:lnSpc>
              <a:spcBef>
                <a:spcPts val="1800"/>
              </a:spcBef>
            </a:pPr>
            <a:r>
              <a:rPr lang="en-GB" sz="2400" dirty="0"/>
              <a:t>Insight into different sectors and careers.</a:t>
            </a:r>
          </a:p>
          <a:p>
            <a:pPr>
              <a:lnSpc>
                <a:spcPct val="90000"/>
              </a:lnSpc>
              <a:spcBef>
                <a:spcPts val="1800"/>
              </a:spcBef>
            </a:pPr>
            <a:r>
              <a:rPr lang="en-GB" sz="2400" dirty="0"/>
              <a:t>Aids the development of ‘employability skills’.</a:t>
            </a:r>
          </a:p>
          <a:p>
            <a:pPr>
              <a:lnSpc>
                <a:spcPct val="90000"/>
              </a:lnSpc>
              <a:spcBef>
                <a:spcPts val="1800"/>
              </a:spcBef>
            </a:pPr>
            <a:r>
              <a:rPr lang="en-GB" sz="2400" dirty="0"/>
              <a:t>The opportunity to ‘try out’ an area of potential interest. </a:t>
            </a:r>
          </a:p>
          <a:p>
            <a:pPr>
              <a:lnSpc>
                <a:spcPct val="90000"/>
              </a:lnSpc>
              <a:spcBef>
                <a:spcPts val="1800"/>
              </a:spcBef>
            </a:pPr>
            <a:r>
              <a:rPr lang="en-GB" sz="2400" dirty="0"/>
              <a:t>Valuable experience to add to a cv or personal statement.</a:t>
            </a:r>
          </a:p>
          <a:p>
            <a:pPr>
              <a:lnSpc>
                <a:spcPct val="90000"/>
              </a:lnSpc>
              <a:spcBef>
                <a:spcPts val="1800"/>
              </a:spcBef>
            </a:pPr>
            <a:r>
              <a:rPr lang="en-GB" sz="2400" dirty="0"/>
              <a:t>Many employers are happy to provide a reference.</a:t>
            </a:r>
          </a:p>
          <a:p>
            <a:pPr>
              <a:lnSpc>
                <a:spcPct val="90000"/>
              </a:lnSpc>
              <a:spcBef>
                <a:spcPts val="1800"/>
              </a:spcBef>
            </a:pPr>
            <a:r>
              <a:rPr lang="en-GB" sz="2400" dirty="0"/>
              <a:t>An opportunity to impress local business people. </a:t>
            </a:r>
          </a:p>
          <a:p>
            <a:pPr>
              <a:lnSpc>
                <a:spcPct val="90000"/>
              </a:lnSpc>
              <a:spcBef>
                <a:spcPts val="1800"/>
              </a:spcBef>
            </a:pPr>
            <a:r>
              <a:rPr lang="en-GB" sz="2400" dirty="0"/>
              <a:t>Start building a network of business contacts.</a:t>
            </a:r>
          </a:p>
          <a:p>
            <a:pPr>
              <a:lnSpc>
                <a:spcPct val="90000"/>
              </a:lnSpc>
            </a:pPr>
            <a:endParaRPr lang="en-GB" sz="1600" dirty="0"/>
          </a:p>
          <a:p>
            <a:pPr marL="0" indent="0">
              <a:lnSpc>
                <a:spcPct val="90000"/>
              </a:lnSpc>
              <a:buNone/>
            </a:pPr>
            <a:endParaRPr lang="en-GB" sz="1600" dirty="0"/>
          </a:p>
          <a:p>
            <a:pPr>
              <a:lnSpc>
                <a:spcPct val="90000"/>
              </a:lnSpc>
            </a:pPr>
            <a:endParaRPr lang="en-GB" sz="1600" dirty="0"/>
          </a:p>
        </p:txBody>
      </p:sp>
    </p:spTree>
    <p:extLst>
      <p:ext uri="{BB962C8B-B14F-4D97-AF65-F5344CB8AC3E}">
        <p14:creationId xmlns:p14="http://schemas.microsoft.com/office/powerpoint/2010/main" val="3875029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0215" y="973668"/>
            <a:ext cx="6571060" cy="706964"/>
          </a:xfrm>
        </p:spPr>
        <p:txBody>
          <a:bodyPr>
            <a:normAutofit/>
          </a:bodyPr>
          <a:lstStyle/>
          <a:p>
            <a:pPr algn="ctr"/>
            <a:r>
              <a:rPr lang="en-GB" dirty="0"/>
              <a:t>The Placement</a:t>
            </a:r>
          </a:p>
        </p:txBody>
      </p:sp>
      <p:graphicFrame>
        <p:nvGraphicFramePr>
          <p:cNvPr id="5" name="Content Placeholder 2">
            <a:extLst>
              <a:ext uri="{FF2B5EF4-FFF2-40B4-BE49-F238E27FC236}">
                <a16:creationId xmlns:a16="http://schemas.microsoft.com/office/drawing/2014/main" id="{FC1274E0-0733-37F2-406E-AD7C8B82697F}"/>
              </a:ext>
            </a:extLst>
          </p:cNvPr>
          <p:cNvGraphicFramePr>
            <a:graphicFrameLocks noGrp="1"/>
          </p:cNvGraphicFramePr>
          <p:nvPr>
            <p:ph idx="1"/>
          </p:nvPr>
        </p:nvGraphicFramePr>
        <p:xfrm>
          <a:off x="2489201" y="2324101"/>
          <a:ext cx="7219037"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5532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038" y="357188"/>
            <a:ext cx="8372476" cy="992713"/>
          </a:xfrm>
        </p:spPr>
        <p:txBody>
          <a:bodyPr>
            <a:noAutofit/>
          </a:bodyPr>
          <a:lstStyle/>
          <a:p>
            <a:pPr algn="ctr">
              <a:lnSpc>
                <a:spcPct val="90000"/>
              </a:lnSpc>
            </a:pPr>
            <a:r>
              <a:rPr lang="en-GB" sz="3200" b="1" dirty="0"/>
              <a:t>How we will help you prepare for work experience</a:t>
            </a:r>
          </a:p>
        </p:txBody>
      </p:sp>
      <p:graphicFrame>
        <p:nvGraphicFramePr>
          <p:cNvPr id="5" name="Content Placeholder 2">
            <a:extLst>
              <a:ext uri="{FF2B5EF4-FFF2-40B4-BE49-F238E27FC236}">
                <a16:creationId xmlns:a16="http://schemas.microsoft.com/office/drawing/2014/main" id="{F8025021-1A84-0BC3-61D9-9054EAA43789}"/>
              </a:ext>
            </a:extLst>
          </p:cNvPr>
          <p:cNvGraphicFramePr>
            <a:graphicFrameLocks noGrp="1"/>
          </p:cNvGraphicFramePr>
          <p:nvPr>
            <p:ph idx="1"/>
            <p:extLst>
              <p:ext uri="{D42A27DB-BD31-4B8C-83A1-F6EECF244321}">
                <p14:modId xmlns:p14="http://schemas.microsoft.com/office/powerpoint/2010/main" val="2974610096"/>
              </p:ext>
            </p:extLst>
          </p:nvPr>
        </p:nvGraphicFramePr>
        <p:xfrm>
          <a:off x="1216818" y="1349901"/>
          <a:ext cx="9758363" cy="499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0941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3323" y="629265"/>
            <a:ext cx="4554582" cy="1622322"/>
          </a:xfrm>
        </p:spPr>
        <p:txBody>
          <a:bodyPr>
            <a:normAutofit/>
          </a:bodyPr>
          <a:lstStyle/>
          <a:p>
            <a:pPr algn="ctr"/>
            <a:r>
              <a:rPr lang="en-GB" b="1" dirty="0"/>
              <a:t>What your child will need to do</a:t>
            </a:r>
          </a:p>
        </p:txBody>
      </p:sp>
      <p:pic>
        <p:nvPicPr>
          <p:cNvPr id="9" name="Graphic 8" descr="Onboarding">
            <a:extLst>
              <a:ext uri="{FF2B5EF4-FFF2-40B4-BE49-F238E27FC236}">
                <a16:creationId xmlns:a16="http://schemas.microsoft.com/office/drawing/2014/main" id="{DCF74500-C310-ADA1-8893-E5E9E3C9C4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87669" y="1890796"/>
            <a:ext cx="3093988" cy="3093988"/>
          </a:xfrm>
          <a:prstGeom prst="rect">
            <a:avLst/>
          </a:prstGeom>
        </p:spPr>
      </p:pic>
      <p:sp>
        <p:nvSpPr>
          <p:cNvPr id="5" name="Content Placeholder 4"/>
          <p:cNvSpPr>
            <a:spLocks noGrp="1"/>
          </p:cNvSpPr>
          <p:nvPr>
            <p:ph idx="1"/>
          </p:nvPr>
        </p:nvSpPr>
        <p:spPr>
          <a:xfrm>
            <a:off x="757238" y="2418735"/>
            <a:ext cx="5800667" cy="3811740"/>
          </a:xfrm>
        </p:spPr>
        <p:txBody>
          <a:bodyPr anchor="ctr">
            <a:normAutofit fontScale="92500" lnSpcReduction="20000"/>
          </a:bodyPr>
          <a:lstStyle/>
          <a:p>
            <a:pPr>
              <a:lnSpc>
                <a:spcPct val="90000"/>
              </a:lnSpc>
            </a:pPr>
            <a:r>
              <a:rPr lang="en-GB" dirty="0"/>
              <a:t>Read through the placement details with parents </a:t>
            </a:r>
          </a:p>
          <a:p>
            <a:pPr>
              <a:lnSpc>
                <a:spcPct val="90000"/>
              </a:lnSpc>
            </a:pPr>
            <a:r>
              <a:rPr lang="en-GB" dirty="0"/>
              <a:t>Make sure they can get to the placement as  travel expenses will not be covered.</a:t>
            </a:r>
          </a:p>
          <a:p>
            <a:pPr>
              <a:lnSpc>
                <a:spcPct val="90000"/>
              </a:lnSpc>
            </a:pPr>
            <a:r>
              <a:rPr lang="en-GB" dirty="0"/>
              <a:t>Get in touch with the employer to ask if they will be able to take them for work experience.</a:t>
            </a:r>
          </a:p>
          <a:p>
            <a:pPr>
              <a:lnSpc>
                <a:spcPct val="90000"/>
              </a:lnSpc>
            </a:pPr>
            <a:r>
              <a:rPr lang="en-GB" dirty="0"/>
              <a:t>Some employers will ask for a formal letter and possibly an interview. Others will only want the agreement forms.</a:t>
            </a:r>
          </a:p>
        </p:txBody>
      </p:sp>
    </p:spTree>
    <p:extLst>
      <p:ext uri="{BB962C8B-B14F-4D97-AF65-F5344CB8AC3E}">
        <p14:creationId xmlns:p14="http://schemas.microsoft.com/office/powerpoint/2010/main" val="2740055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19999" y="5247176"/>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January 2024 – February 2024</a:t>
            </a:r>
          </a:p>
        </p:txBody>
      </p:sp>
      <p:cxnSp>
        <p:nvCxnSpPr>
          <p:cNvPr id="9" name="Straight Connector 8"/>
          <p:cNvCxnSpPr/>
          <p:nvPr/>
        </p:nvCxnSpPr>
        <p:spPr>
          <a:xfrm>
            <a:off x="3163241" y="5581515"/>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617378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3024440" y="406467"/>
            <a:ext cx="7560000" cy="4722245"/>
          </a:xfrm>
          <a:prstGeom prst="rect">
            <a:avLst/>
          </a:prstGeom>
        </p:spPr>
      </p:pic>
      <p:grpSp>
        <p:nvGrpSpPr>
          <p:cNvPr id="4" name="Group 3"/>
          <p:cNvGrpSpPr/>
          <p:nvPr/>
        </p:nvGrpSpPr>
        <p:grpSpPr>
          <a:xfrm>
            <a:off x="4731728" y="929562"/>
            <a:ext cx="2108090" cy="1651145"/>
            <a:chOff x="3886200" y="985157"/>
            <a:chExt cx="2108090" cy="1651145"/>
          </a:xfrm>
        </p:grpSpPr>
        <p:sp>
          <p:nvSpPr>
            <p:cNvPr id="3" name="TextBox 2"/>
            <p:cNvSpPr txBox="1"/>
            <p:nvPr/>
          </p:nvSpPr>
          <p:spPr>
            <a:xfrm>
              <a:off x="3886200" y="985157"/>
              <a:ext cx="184731"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5809559" y="1897638"/>
              <a:ext cx="184731"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endParaRPr>
            </a:p>
          </p:txBody>
        </p:sp>
      </p:grpSp>
      <p:sp>
        <p:nvSpPr>
          <p:cNvPr id="8" name="TextBox 7"/>
          <p:cNvSpPr txBox="1"/>
          <p:nvPr/>
        </p:nvSpPr>
        <p:spPr>
          <a:xfrm>
            <a:off x="4375952" y="2278077"/>
            <a:ext cx="4448097" cy="738664"/>
          </a:xfrm>
          <a:prstGeom prst="rect">
            <a:avLst/>
          </a:prstGeom>
          <a:noFill/>
        </p:spPr>
        <p:txBody>
          <a:bodyPr wrap="square" lIns="0" t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a:ea typeface="+mn-ea"/>
                <a:cs typeface="+mn-cs"/>
              </a:rPr>
              <a:t>Mock Interviews</a:t>
            </a:r>
          </a:p>
        </p:txBody>
      </p:sp>
    </p:spTree>
    <p:extLst>
      <p:ext uri="{BB962C8B-B14F-4D97-AF65-F5344CB8AC3E}">
        <p14:creationId xmlns:p14="http://schemas.microsoft.com/office/powerpoint/2010/main" val="1079846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S_Crest_RGB_Logo.png"/>
          <p:cNvPicPr>
            <a:picLocks noChangeAspect="1"/>
          </p:cNvPicPr>
          <p:nvPr/>
        </p:nvPicPr>
        <p:blipFill rotWithShape="1">
          <a:blip r:embed="rId3">
            <a:alphaModFix amt="10000"/>
            <a:extLst>
              <a:ext uri="{28A0092B-C50C-407E-A947-70E740481C1C}">
                <a14:useLocalDpi xmlns:a14="http://schemas.microsoft.com/office/drawing/2010/main" val="0"/>
              </a:ext>
            </a:extLst>
          </a:blip>
          <a:srcRect r="23050"/>
          <a:stretch/>
        </p:blipFill>
        <p:spPr>
          <a:xfrm>
            <a:off x="6358272" y="814813"/>
            <a:ext cx="4309729" cy="5372100"/>
          </a:xfrm>
          <a:prstGeom prst="rect">
            <a:avLst/>
          </a:prstGeom>
        </p:spPr>
      </p:pic>
      <p:cxnSp>
        <p:nvCxnSpPr>
          <p:cNvPr id="8" name="Straight Connector 7"/>
          <p:cNvCxnSpPr/>
          <p:nvPr/>
        </p:nvCxnSpPr>
        <p:spPr>
          <a:xfrm>
            <a:off x="1812000" y="6575529"/>
            <a:ext cx="8568000"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pic>
        <p:nvPicPr>
          <p:cNvPr id="10" name="Picture 9" descr="HS_RGB_Logo.png"/>
          <p:cNvPicPr>
            <a:picLocks noChangeAspect="1"/>
          </p:cNvPicPr>
          <p:nvPr/>
        </p:nvPicPr>
        <p:blipFill rotWithShape="1">
          <a:blip r:embed="rId4">
            <a:extLst>
              <a:ext uri="{28A0092B-C50C-407E-A947-70E740481C1C}">
                <a14:useLocalDpi xmlns:a14="http://schemas.microsoft.com/office/drawing/2010/main" val="0"/>
              </a:ext>
            </a:extLst>
          </a:blip>
          <a:srcRect t="86043" r="7596"/>
          <a:stretch/>
        </p:blipFill>
        <p:spPr>
          <a:xfrm>
            <a:off x="9996625" y="265724"/>
            <a:ext cx="401960" cy="446048"/>
          </a:xfrm>
          <a:prstGeom prst="rect">
            <a:avLst/>
          </a:prstGeom>
        </p:spPr>
      </p:pic>
      <p:sp>
        <p:nvSpPr>
          <p:cNvPr id="11" name="TextBox 10"/>
          <p:cNvSpPr txBox="1"/>
          <p:nvPr/>
        </p:nvSpPr>
        <p:spPr>
          <a:xfrm>
            <a:off x="1811999" y="870197"/>
            <a:ext cx="7512976"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Palatino Linotype" panose="02040502050505030304" pitchFamily="18" charset="0"/>
                <a:ea typeface="+mn-ea"/>
                <a:cs typeface="Palatino"/>
              </a:rPr>
              <a:t>What is a Mock Interview</a:t>
            </a:r>
            <a:endParaRPr kumimoji="0" lang="en-US" sz="4000" b="1" i="0" u="none" strike="noStrike" kern="1200" cap="none" spc="0" normalizeH="0" baseline="0" noProof="0" dirty="0">
              <a:ln>
                <a:noFill/>
              </a:ln>
              <a:solidFill>
                <a:srgbClr val="FFFFFF"/>
              </a:solidFill>
              <a:effectLst/>
              <a:uLnTx/>
              <a:uFillTx/>
              <a:latin typeface="Palatino Linotype" panose="02040502050505030304" pitchFamily="18" charset="0"/>
              <a:ea typeface="+mn-ea"/>
              <a:cs typeface="Palatino"/>
            </a:endParaRPr>
          </a:p>
        </p:txBody>
      </p:sp>
      <p:cxnSp>
        <p:nvCxnSpPr>
          <p:cNvPr id="12" name="Straight Connector 11"/>
          <p:cNvCxnSpPr>
            <a:cxnSpLocks/>
          </p:cNvCxnSpPr>
          <p:nvPr/>
        </p:nvCxnSpPr>
        <p:spPr>
          <a:xfrm flipV="1">
            <a:off x="1812001" y="1485749"/>
            <a:ext cx="6327113" cy="27076"/>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graphicFrame>
        <p:nvGraphicFramePr>
          <p:cNvPr id="14" name="TextBox 1">
            <a:extLst>
              <a:ext uri="{FF2B5EF4-FFF2-40B4-BE49-F238E27FC236}">
                <a16:creationId xmlns:a16="http://schemas.microsoft.com/office/drawing/2014/main" id="{677CA711-22A8-A176-29A1-FB8C439A357B}"/>
              </a:ext>
            </a:extLst>
          </p:cNvPr>
          <p:cNvGraphicFramePr/>
          <p:nvPr/>
        </p:nvGraphicFramePr>
        <p:xfrm>
          <a:off x="1793415" y="488748"/>
          <a:ext cx="8327081" cy="56607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11831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3C9E2E-0EFA-4080-945F-5FC537779DD0}"/>
              </a:ext>
            </a:extLst>
          </p:cNvPr>
          <p:cNvPicPr>
            <a:picLocks noChangeAspect="1"/>
          </p:cNvPicPr>
          <p:nvPr/>
        </p:nvPicPr>
        <p:blipFill rotWithShape="1">
          <a:blip r:embed="rId3">
            <a:extLst>
              <a:ext uri="{28A0092B-C50C-407E-A947-70E740481C1C}">
                <a14:useLocalDpi xmlns:a14="http://schemas.microsoft.com/office/drawing/2010/main" val="0"/>
              </a:ext>
            </a:extLst>
          </a:blip>
          <a:srcRect r="82290"/>
          <a:stretch/>
        </p:blipFill>
        <p:spPr>
          <a:xfrm rot="16200000">
            <a:off x="347037" y="5486387"/>
            <a:ext cx="1162793" cy="1045972"/>
          </a:xfrm>
          <a:prstGeom prst="rect">
            <a:avLst/>
          </a:prstGeom>
        </p:spPr>
      </p:pic>
      <p:pic>
        <p:nvPicPr>
          <p:cNvPr id="6" name="Picture 5">
            <a:extLst>
              <a:ext uri="{FF2B5EF4-FFF2-40B4-BE49-F238E27FC236}">
                <a16:creationId xmlns:a16="http://schemas.microsoft.com/office/drawing/2014/main" id="{21C7E4AA-9DB9-4DB5-997C-FB079F0048E9}"/>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r="82290"/>
          <a:stretch/>
        </p:blipFill>
        <p:spPr>
          <a:xfrm>
            <a:off x="8726124" y="4206723"/>
            <a:ext cx="3465876" cy="3117674"/>
          </a:xfrm>
          <a:prstGeom prst="rect">
            <a:avLst/>
          </a:prstGeom>
        </p:spPr>
      </p:pic>
      <p:sp>
        <p:nvSpPr>
          <p:cNvPr id="7" name="TextBox 6">
            <a:extLst>
              <a:ext uri="{FF2B5EF4-FFF2-40B4-BE49-F238E27FC236}">
                <a16:creationId xmlns:a16="http://schemas.microsoft.com/office/drawing/2014/main" id="{678A0F06-8D01-4948-9273-57701DE79FAA}"/>
              </a:ext>
            </a:extLst>
          </p:cNvPr>
          <p:cNvSpPr txBox="1"/>
          <p:nvPr/>
        </p:nvSpPr>
        <p:spPr>
          <a:xfrm>
            <a:off x="1689921" y="1157291"/>
            <a:ext cx="10329801"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Welcome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Key Dates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Mock Interviews, Work Experience &amp; Other Career Events</a:t>
            </a:r>
            <a:endParaRPr lang="en-GB" sz="3200"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Requirements for success Learning Journeys and Unit Summaries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Core Subjects Information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solidFill>
                  <a:prstClr val="black"/>
                </a:solidFill>
                <a:latin typeface="Calibri" panose="020F0502020204030204"/>
              </a:rPr>
              <a:t>GCSE Grading System and Progress Checks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Attendance</a:t>
            </a:r>
          </a:p>
          <a:p>
            <a:pPr marR="0" lvl="0" algn="l" defTabSz="914400" rtl="0" eaLnBrk="1" fontAlgn="auto" latinLnBrk="0" hangingPunct="1">
              <a:lnSpc>
                <a:spcPct val="100000"/>
              </a:lnSpc>
              <a:spcBef>
                <a:spcPts val="0"/>
              </a:spcBef>
              <a:spcAft>
                <a:spcPts val="0"/>
              </a:spcAft>
              <a:buClrTx/>
              <a:buSzTx/>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HS_RGB_Logo.png">
            <a:extLst>
              <a:ext uri="{FF2B5EF4-FFF2-40B4-BE49-F238E27FC236}">
                <a16:creationId xmlns:a16="http://schemas.microsoft.com/office/drawing/2014/main" id="{DDF7359B-6B3A-4ED8-B47A-0A84AB0BE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83" y="424798"/>
            <a:ext cx="622300" cy="4572000"/>
          </a:xfrm>
          <a:prstGeom prst="rect">
            <a:avLst/>
          </a:prstGeom>
        </p:spPr>
      </p:pic>
    </p:spTree>
    <p:extLst>
      <p:ext uri="{BB962C8B-B14F-4D97-AF65-F5344CB8AC3E}">
        <p14:creationId xmlns:p14="http://schemas.microsoft.com/office/powerpoint/2010/main" val="1632471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812000" y="6575529"/>
            <a:ext cx="8568000"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pic>
        <p:nvPicPr>
          <p:cNvPr id="10" name="Picture 9" descr="HS_RGB_Logo.png"/>
          <p:cNvPicPr>
            <a:picLocks noChangeAspect="1"/>
          </p:cNvPicPr>
          <p:nvPr/>
        </p:nvPicPr>
        <p:blipFill rotWithShape="1">
          <a:blip r:embed="rId3">
            <a:extLst>
              <a:ext uri="{28A0092B-C50C-407E-A947-70E740481C1C}">
                <a14:useLocalDpi xmlns:a14="http://schemas.microsoft.com/office/drawing/2010/main" val="0"/>
              </a:ext>
            </a:extLst>
          </a:blip>
          <a:srcRect t="86043" r="7596"/>
          <a:stretch/>
        </p:blipFill>
        <p:spPr>
          <a:xfrm>
            <a:off x="9996625" y="265724"/>
            <a:ext cx="401960" cy="446048"/>
          </a:xfrm>
          <a:prstGeom prst="rect">
            <a:avLst/>
          </a:prstGeom>
        </p:spPr>
      </p:pic>
      <p:sp>
        <p:nvSpPr>
          <p:cNvPr id="11" name="TextBox 10"/>
          <p:cNvSpPr txBox="1"/>
          <p:nvPr/>
        </p:nvSpPr>
        <p:spPr>
          <a:xfrm>
            <a:off x="1811999" y="870197"/>
            <a:ext cx="7641564"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a:rPr>
              <a:t>Things for students </a:t>
            </a:r>
            <a:r>
              <a:rPr kumimoji="0" lang="en-US" sz="4000" b="1" i="0" u="none" strike="noStrike" kern="1200" cap="none" spc="0" normalizeH="0" baseline="0" noProof="0" dirty="0">
                <a:ln>
                  <a:noFill/>
                </a:ln>
                <a:solidFill>
                  <a:srgbClr val="FFFFFF"/>
                </a:solidFill>
                <a:effectLst/>
                <a:uLnTx/>
                <a:uFillTx/>
                <a:latin typeface="Palatino Linotype" panose="02040502050505030304" pitchFamily="18" charset="0"/>
                <a:ea typeface="+mn-ea"/>
                <a:cs typeface="Palatino"/>
              </a:rPr>
              <a:t>to consider</a:t>
            </a:r>
          </a:p>
        </p:txBody>
      </p:sp>
      <p:cxnSp>
        <p:nvCxnSpPr>
          <p:cNvPr id="12" name="Straight Connector 11"/>
          <p:cNvCxnSpPr>
            <a:cxnSpLocks/>
          </p:cNvCxnSpPr>
          <p:nvPr/>
        </p:nvCxnSpPr>
        <p:spPr>
          <a:xfrm>
            <a:off x="1812001" y="1384389"/>
            <a:ext cx="6884325"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graphicFrame>
        <p:nvGraphicFramePr>
          <p:cNvPr id="14" name="TextBox 1">
            <a:extLst>
              <a:ext uri="{FF2B5EF4-FFF2-40B4-BE49-F238E27FC236}">
                <a16:creationId xmlns:a16="http://schemas.microsoft.com/office/drawing/2014/main" id="{07BE7A79-7916-E697-AC0A-E726375BAE88}"/>
              </a:ext>
            </a:extLst>
          </p:cNvPr>
          <p:cNvGraphicFramePr/>
          <p:nvPr>
            <p:extLst>
              <p:ext uri="{D42A27DB-BD31-4B8C-83A1-F6EECF244321}">
                <p14:modId xmlns:p14="http://schemas.microsoft.com/office/powerpoint/2010/main" val="4100785466"/>
              </p:ext>
            </p:extLst>
          </p:nvPr>
        </p:nvGraphicFramePr>
        <p:xfrm>
          <a:off x="1811999" y="1731584"/>
          <a:ext cx="7641564" cy="4524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6506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3323" y="629265"/>
            <a:ext cx="4554582" cy="1622322"/>
          </a:xfrm>
        </p:spPr>
        <p:txBody>
          <a:bodyPr>
            <a:normAutofit/>
          </a:bodyPr>
          <a:lstStyle/>
          <a:p>
            <a:pPr algn="ctr"/>
            <a:r>
              <a:rPr lang="en-GB" b="1" dirty="0">
                <a:solidFill>
                  <a:schemeClr val="tx1"/>
                </a:solidFill>
              </a:rPr>
              <a:t>Careers advisor meeting</a:t>
            </a:r>
          </a:p>
        </p:txBody>
      </p:sp>
      <p:pic>
        <p:nvPicPr>
          <p:cNvPr id="9" name="Graphic 8" descr="Onboarding">
            <a:extLst>
              <a:ext uri="{FF2B5EF4-FFF2-40B4-BE49-F238E27FC236}">
                <a16:creationId xmlns:a16="http://schemas.microsoft.com/office/drawing/2014/main" id="{DCF74500-C310-ADA1-8893-E5E9E3C9C4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87669" y="1890796"/>
            <a:ext cx="3093988" cy="3093988"/>
          </a:xfrm>
          <a:prstGeom prst="rect">
            <a:avLst/>
          </a:prstGeom>
        </p:spPr>
      </p:pic>
      <p:sp>
        <p:nvSpPr>
          <p:cNvPr id="5" name="Content Placeholder 4"/>
          <p:cNvSpPr>
            <a:spLocks noGrp="1"/>
          </p:cNvSpPr>
          <p:nvPr>
            <p:ph idx="1"/>
          </p:nvPr>
        </p:nvSpPr>
        <p:spPr>
          <a:xfrm>
            <a:off x="2003323" y="2418735"/>
            <a:ext cx="4554582" cy="3811740"/>
          </a:xfrm>
        </p:spPr>
        <p:txBody>
          <a:bodyPr anchor="ctr">
            <a:normAutofit/>
          </a:bodyPr>
          <a:lstStyle/>
          <a:p>
            <a:r>
              <a:rPr lang="en-GB" sz="2400" b="1" dirty="0"/>
              <a:t>All students in year group</a:t>
            </a:r>
          </a:p>
          <a:p>
            <a:r>
              <a:rPr lang="en-GB" sz="2400" b="1" dirty="0"/>
              <a:t>30 min long</a:t>
            </a:r>
          </a:p>
          <a:p>
            <a:r>
              <a:rPr lang="en-GB" sz="2400" b="1" dirty="0"/>
              <a:t>Level 6 qualified independent careers advisor</a:t>
            </a:r>
          </a:p>
          <a:p>
            <a:r>
              <a:rPr lang="en-GB" sz="2400" b="1" dirty="0"/>
              <a:t>University, Apprenticeship and world of work advice and guidance</a:t>
            </a:r>
            <a:endParaRPr lang="en-GB" sz="2400" dirty="0">
              <a:solidFill>
                <a:srgbClr val="FFFFFF"/>
              </a:solidFill>
            </a:endParaRPr>
          </a:p>
        </p:txBody>
      </p:sp>
      <p:pic>
        <p:nvPicPr>
          <p:cNvPr id="13" name="Picture 12" descr="HS_Crest_RGB_Logo.png">
            <a:extLst>
              <a:ext uri="{FF2B5EF4-FFF2-40B4-BE49-F238E27FC236}">
                <a16:creationId xmlns:a16="http://schemas.microsoft.com/office/drawing/2014/main" id="{D6447DB3-BC0F-4824-BEB0-FBC39BC9C3F7}"/>
              </a:ext>
            </a:extLst>
          </p:cNvPr>
          <p:cNvPicPr>
            <a:picLocks noChangeAspect="1"/>
          </p:cNvPicPr>
          <p:nvPr/>
        </p:nvPicPr>
        <p:blipFill rotWithShape="1">
          <a:blip r:embed="rId5">
            <a:alphaModFix amt="10000"/>
            <a:extLst>
              <a:ext uri="{28A0092B-C50C-407E-A947-70E740481C1C}">
                <a14:useLocalDpi xmlns:a14="http://schemas.microsoft.com/office/drawing/2010/main" val="0"/>
              </a:ext>
            </a:extLst>
          </a:blip>
          <a:srcRect r="23050"/>
          <a:stretch/>
        </p:blipFill>
        <p:spPr>
          <a:xfrm>
            <a:off x="2155798" y="751740"/>
            <a:ext cx="4309729" cy="5372100"/>
          </a:xfrm>
          <a:prstGeom prst="rect">
            <a:avLst/>
          </a:prstGeom>
        </p:spPr>
      </p:pic>
    </p:spTree>
    <p:extLst>
      <p:ext uri="{BB962C8B-B14F-4D97-AF65-F5344CB8AC3E}">
        <p14:creationId xmlns:p14="http://schemas.microsoft.com/office/powerpoint/2010/main" val="2106325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3108001" y="5263980"/>
            <a:ext cx="4448097" cy="1015663"/>
          </a:xfrm>
          <a:prstGeom prst="rect">
            <a:avLst/>
          </a:prstGeom>
          <a:noFill/>
        </p:spPr>
        <p:txBody>
          <a:bodyPr wrap="square" lIns="0" tIns="0" bIns="0" rtlCol="0">
            <a:spAutoFit/>
          </a:bodyPr>
          <a:lstStyle/>
          <a:p>
            <a:pPr defTabSz="457200"/>
            <a:r>
              <a:rPr lang="en-US" sz="2200" dirty="0">
                <a:solidFill>
                  <a:prstClr val="white"/>
                </a:solidFill>
                <a:latin typeface="Palatino Linotype" panose="02040502050505030304" pitchFamily="18" charset="0"/>
                <a:cs typeface="Palatino"/>
              </a:rPr>
              <a:t>Year 10 Information Evening Hannah </a:t>
            </a:r>
            <a:r>
              <a:rPr lang="en-US" sz="2200" dirty="0" err="1">
                <a:solidFill>
                  <a:prstClr val="white"/>
                </a:solidFill>
                <a:latin typeface="Palatino Linotype" panose="02040502050505030304" pitchFamily="18" charset="0"/>
                <a:cs typeface="Palatino"/>
              </a:rPr>
              <a:t>Stedmon</a:t>
            </a:r>
            <a:r>
              <a:rPr lang="en-US" sz="2200" dirty="0">
                <a:solidFill>
                  <a:prstClr val="white"/>
                </a:solidFill>
                <a:latin typeface="Palatino Linotype" panose="02040502050505030304" pitchFamily="18" charset="0"/>
                <a:cs typeface="Palatino"/>
              </a:rPr>
              <a:t> – SLT - Learning Journeys and Unit Summaries</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defTabSz="457200"/>
              <a:r>
                <a:rPr lang="en-US" sz="1000" dirty="0">
                  <a:solidFill>
                    <a:srgbClr val="FFFFFF"/>
                  </a:solidFill>
                  <a:latin typeface="Arial" panose="020B0604020202020204" pitchFamily="34" charset="0"/>
                  <a:cs typeface="Arial" panose="020B0604020202020204" pitchFamily="34" charset="0"/>
                </a:rPr>
                <a:t>His nature is such that he has to be drawn out by kindness and encouragement but if he be treated well, and love be shown him, he will accomplish things that make the </a:t>
              </a:r>
              <a:r>
                <a:rPr lang="en-GB" sz="1000" dirty="0">
                  <a:solidFill>
                    <a:srgbClr val="FFFFFF"/>
                  </a:solidFill>
                  <a:latin typeface="Arial" panose="020B0604020202020204" pitchFamily="34" charset="0"/>
                  <a:cs typeface="Arial" panose="020B0604020202020204" pitchFamily="34" charset="0"/>
                </a:rPr>
                <a:t>whole world wonder.</a:t>
              </a:r>
            </a:p>
            <a:p>
              <a:pPr defTabSz="457200"/>
              <a:endParaRPr lang="en-GB" sz="1000" dirty="0">
                <a:solidFill>
                  <a:srgbClr val="FFFFFF"/>
                </a:solidFill>
                <a:latin typeface="Arial" panose="020B0604020202020204" pitchFamily="34" charset="0"/>
                <a:cs typeface="Arial" panose="020B0604020202020204" pitchFamily="34" charset="0"/>
              </a:endParaRPr>
            </a:p>
            <a:p>
              <a:pPr defTabSz="457200"/>
              <a:r>
                <a:rPr lang="en-US" sz="1000" b="1" dirty="0">
                  <a:solidFill>
                    <a:srgbClr val="9B9A9A"/>
                  </a:solidFill>
                  <a:latin typeface="Palatino Linotype" panose="02040502050505030304" pitchFamily="18" charset="0"/>
                  <a:cs typeface="Arial" panose="020B0604020202020204" pitchFamily="34" charset="0"/>
                </a:rPr>
                <a:t>Michelangelo, describing himself as a young</a:t>
              </a:r>
            </a:p>
            <a:p>
              <a:pPr defTabSz="457200"/>
              <a:r>
                <a:rPr lang="en-GB" sz="1000" b="1" dirty="0">
                  <a:solidFill>
                    <a:srgbClr val="9B9A9A"/>
                  </a:solidFill>
                  <a:latin typeface="Palatino Linotype" panose="02040502050505030304" pitchFamily="18" charset="0"/>
                  <a:cs typeface="Arial" panose="020B0604020202020204" pitchFamily="34" charset="0"/>
                </a:rPr>
                <a:t>art student in 1490AD</a:t>
              </a:r>
              <a:endParaRPr lang="en-GB" sz="1000" dirty="0">
                <a:solidFill>
                  <a:srgbClr val="9B9A9A"/>
                </a:solidFill>
                <a:latin typeface="Palatino Linotype" panose="02040502050505030304" pitchFamily="18" charset="0"/>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806466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9CE58B-4648-465B-80F0-E50034D7BC15}"/>
              </a:ext>
            </a:extLst>
          </p:cNvPr>
          <p:cNvPicPr>
            <a:picLocks noChangeAspect="1"/>
          </p:cNvPicPr>
          <p:nvPr/>
        </p:nvPicPr>
        <p:blipFill>
          <a:blip r:embed="rId3"/>
          <a:stretch>
            <a:fillRect/>
          </a:stretch>
        </p:blipFill>
        <p:spPr>
          <a:xfrm>
            <a:off x="367098" y="450325"/>
            <a:ext cx="4218530" cy="5957350"/>
          </a:xfrm>
          <a:prstGeom prst="rect">
            <a:avLst/>
          </a:prstGeom>
          <a:ln>
            <a:solidFill>
              <a:schemeClr val="tx1"/>
            </a:solidFill>
          </a:ln>
        </p:spPr>
      </p:pic>
      <p:pic>
        <p:nvPicPr>
          <p:cNvPr id="6" name="Picture 5">
            <a:extLst>
              <a:ext uri="{FF2B5EF4-FFF2-40B4-BE49-F238E27FC236}">
                <a16:creationId xmlns:a16="http://schemas.microsoft.com/office/drawing/2014/main" id="{5054121C-AED0-4D3C-8327-508E9D9B211C}"/>
              </a:ext>
            </a:extLst>
          </p:cNvPr>
          <p:cNvPicPr>
            <a:picLocks noChangeAspect="1"/>
          </p:cNvPicPr>
          <p:nvPr/>
        </p:nvPicPr>
        <p:blipFill>
          <a:blip r:embed="rId4"/>
          <a:stretch>
            <a:fillRect/>
          </a:stretch>
        </p:blipFill>
        <p:spPr>
          <a:xfrm>
            <a:off x="5641275" y="629922"/>
            <a:ext cx="1970742" cy="2799078"/>
          </a:xfrm>
          <a:prstGeom prst="rect">
            <a:avLst/>
          </a:prstGeom>
          <a:ln>
            <a:solidFill>
              <a:schemeClr val="tx1"/>
            </a:solidFill>
          </a:ln>
        </p:spPr>
      </p:pic>
      <p:pic>
        <p:nvPicPr>
          <p:cNvPr id="5" name="Picture 4">
            <a:extLst>
              <a:ext uri="{FF2B5EF4-FFF2-40B4-BE49-F238E27FC236}">
                <a16:creationId xmlns:a16="http://schemas.microsoft.com/office/drawing/2014/main" id="{9A9E93B1-20A1-4659-AFA7-A8F499428DB8}"/>
              </a:ext>
            </a:extLst>
          </p:cNvPr>
          <p:cNvPicPr>
            <a:picLocks noChangeAspect="1"/>
          </p:cNvPicPr>
          <p:nvPr/>
        </p:nvPicPr>
        <p:blipFill>
          <a:blip r:embed="rId5"/>
          <a:stretch>
            <a:fillRect/>
          </a:stretch>
        </p:blipFill>
        <p:spPr>
          <a:xfrm>
            <a:off x="9117596" y="655246"/>
            <a:ext cx="1874253" cy="2632470"/>
          </a:xfrm>
          <a:prstGeom prst="rect">
            <a:avLst/>
          </a:prstGeom>
          <a:ln>
            <a:solidFill>
              <a:schemeClr val="tx1"/>
            </a:solidFill>
          </a:ln>
        </p:spPr>
      </p:pic>
      <p:pic>
        <p:nvPicPr>
          <p:cNvPr id="3" name="Picture 2">
            <a:extLst>
              <a:ext uri="{FF2B5EF4-FFF2-40B4-BE49-F238E27FC236}">
                <a16:creationId xmlns:a16="http://schemas.microsoft.com/office/drawing/2014/main" id="{2049AC76-D5E1-46F4-B8F9-89517C0FBA81}"/>
              </a:ext>
            </a:extLst>
          </p:cNvPr>
          <p:cNvPicPr>
            <a:picLocks noChangeAspect="1"/>
          </p:cNvPicPr>
          <p:nvPr/>
        </p:nvPicPr>
        <p:blipFill>
          <a:blip r:embed="rId6"/>
          <a:stretch>
            <a:fillRect/>
          </a:stretch>
        </p:blipFill>
        <p:spPr>
          <a:xfrm>
            <a:off x="5018785" y="3922514"/>
            <a:ext cx="3215723" cy="2309474"/>
          </a:xfrm>
          <a:prstGeom prst="rect">
            <a:avLst/>
          </a:prstGeom>
          <a:ln>
            <a:solidFill>
              <a:schemeClr val="tx1"/>
            </a:solidFill>
          </a:ln>
        </p:spPr>
      </p:pic>
      <p:pic>
        <p:nvPicPr>
          <p:cNvPr id="7" name="Picture 6">
            <a:extLst>
              <a:ext uri="{FF2B5EF4-FFF2-40B4-BE49-F238E27FC236}">
                <a16:creationId xmlns:a16="http://schemas.microsoft.com/office/drawing/2014/main" id="{8FCFC70C-0D05-4CFF-9AD9-5DE3BA92DD2D}"/>
              </a:ext>
            </a:extLst>
          </p:cNvPr>
          <p:cNvPicPr>
            <a:picLocks noChangeAspect="1"/>
          </p:cNvPicPr>
          <p:nvPr/>
        </p:nvPicPr>
        <p:blipFill>
          <a:blip r:embed="rId7"/>
          <a:stretch>
            <a:fillRect/>
          </a:stretch>
        </p:blipFill>
        <p:spPr>
          <a:xfrm>
            <a:off x="8626719" y="3922514"/>
            <a:ext cx="3198183" cy="2280240"/>
          </a:xfrm>
          <a:prstGeom prst="rect">
            <a:avLst/>
          </a:prstGeom>
          <a:ln>
            <a:solidFill>
              <a:schemeClr val="tx1"/>
            </a:solidFill>
          </a:ln>
        </p:spPr>
      </p:pic>
    </p:spTree>
    <p:extLst>
      <p:ext uri="{BB962C8B-B14F-4D97-AF65-F5344CB8AC3E}">
        <p14:creationId xmlns:p14="http://schemas.microsoft.com/office/powerpoint/2010/main" val="927868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2"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03" name="Freeform: Shape 12">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4" name="Freeform: Shape 13">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5" name="Freeform: Shape 14">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6" name="Freeform: Shape 15">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7" name="Freeform: Shape 16">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208" name="Oval 18">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209" name="Rectangle 20">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38D41DC2-E7CA-4F9D-97DD-40A4EEC1C90A}"/>
              </a:ext>
            </a:extLst>
          </p:cNvPr>
          <p:cNvSpPr>
            <a:spLocks noGrp="1"/>
          </p:cNvSpPr>
          <p:nvPr>
            <p:ph type="title"/>
          </p:nvPr>
        </p:nvSpPr>
        <p:spPr>
          <a:xfrm>
            <a:off x="575451" y="556464"/>
            <a:ext cx="3624471" cy="3806994"/>
          </a:xfrm>
        </p:spPr>
        <p:txBody>
          <a:bodyPr vert="horz" lIns="91440" tIns="45720" rIns="91440" bIns="45720" rtlCol="0" anchor="b">
            <a:normAutofit/>
          </a:bodyPr>
          <a:lstStyle/>
          <a:p>
            <a:pPr algn="ctr"/>
            <a:r>
              <a:rPr lang="en-US" sz="3300" b="1" cap="all" spc="1500"/>
              <a:t>YOUR Learning Journey</a:t>
            </a:r>
          </a:p>
        </p:txBody>
      </p:sp>
      <p:sp>
        <p:nvSpPr>
          <p:cNvPr id="210" name="Oval 22">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355" y="172704"/>
            <a:ext cx="2754585" cy="275458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11" name="Oval 24">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355" y="172704"/>
            <a:ext cx="2754585" cy="2754585"/>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212" name="Oval 26">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9001" y="97414"/>
            <a:ext cx="2754585" cy="2754585"/>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76339A84-6C7C-4977-87A4-5435407DD706}"/>
              </a:ext>
            </a:extLst>
          </p:cNvPr>
          <p:cNvPicPr>
            <a:picLocks noChangeAspect="1"/>
          </p:cNvPicPr>
          <p:nvPr/>
        </p:nvPicPr>
        <p:blipFill>
          <a:blip r:embed="rId3"/>
          <a:stretch>
            <a:fillRect/>
          </a:stretch>
        </p:blipFill>
        <p:spPr>
          <a:xfrm>
            <a:off x="4846659" y="556464"/>
            <a:ext cx="1636487" cy="1897377"/>
          </a:xfrm>
          <a:prstGeom prst="rect">
            <a:avLst/>
          </a:prstGeom>
        </p:spPr>
      </p:pic>
      <p:sp>
        <p:nvSpPr>
          <p:cNvPr id="213" name="Freeform: Shape 28">
            <a:extLst>
              <a:ext uri="{FF2B5EF4-FFF2-40B4-BE49-F238E27FC236}">
                <a16:creationId xmlns:a16="http://schemas.microsoft.com/office/drawing/2014/main" id="{B5376B64-7D0F-4553-BC39-AD8889787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7864" y="2169581"/>
            <a:ext cx="2504136" cy="2529364"/>
          </a:xfrm>
          <a:custGeom>
            <a:avLst/>
            <a:gdLst>
              <a:gd name="connsiteX0" fmla="*/ 1289342 w 2504136"/>
              <a:gd name="connsiteY0" fmla="*/ 0 h 2529364"/>
              <a:gd name="connsiteX1" fmla="*/ 2477361 w 2504136"/>
              <a:gd name="connsiteY1" fmla="*/ 772411 h 2529364"/>
              <a:gd name="connsiteX2" fmla="*/ 2504136 w 2504136"/>
              <a:gd name="connsiteY2" fmla="*/ 844166 h 2529364"/>
              <a:gd name="connsiteX3" fmla="*/ 2504136 w 2504136"/>
              <a:gd name="connsiteY3" fmla="*/ 1685198 h 2529364"/>
              <a:gd name="connsiteX4" fmla="*/ 2477361 w 2504136"/>
              <a:gd name="connsiteY4" fmla="*/ 1756954 h 2529364"/>
              <a:gd name="connsiteX5" fmla="*/ 1289342 w 2504136"/>
              <a:gd name="connsiteY5" fmla="*/ 2529364 h 2529364"/>
              <a:gd name="connsiteX6" fmla="*/ 0 w 2504136"/>
              <a:gd name="connsiteY6" fmla="*/ 1264682 h 2529364"/>
              <a:gd name="connsiteX7" fmla="*/ 1289342 w 2504136"/>
              <a:gd name="connsiteY7" fmla="*/ 0 h 25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136" h="2529364">
                <a:moveTo>
                  <a:pt x="1289342" y="0"/>
                </a:moveTo>
                <a:cubicBezTo>
                  <a:pt x="1823405" y="0"/>
                  <a:pt x="2281628" y="318497"/>
                  <a:pt x="2477361" y="772411"/>
                </a:cubicBezTo>
                <a:lnTo>
                  <a:pt x="2504136" y="844166"/>
                </a:lnTo>
                <a:lnTo>
                  <a:pt x="2504136" y="1685198"/>
                </a:lnTo>
                <a:lnTo>
                  <a:pt x="2477361" y="1756954"/>
                </a:lnTo>
                <a:cubicBezTo>
                  <a:pt x="2281628" y="2210867"/>
                  <a:pt x="1823405" y="2529364"/>
                  <a:pt x="1289342" y="2529364"/>
                </a:cubicBezTo>
                <a:cubicBezTo>
                  <a:pt x="577258" y="2529364"/>
                  <a:pt x="0" y="1963147"/>
                  <a:pt x="0" y="1264682"/>
                </a:cubicBezTo>
                <a:cubicBezTo>
                  <a:pt x="0" y="566217"/>
                  <a:pt x="577258" y="0"/>
                  <a:pt x="1289342" y="0"/>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14" name="Freeform: Shape 30">
            <a:extLst>
              <a:ext uri="{FF2B5EF4-FFF2-40B4-BE49-F238E27FC236}">
                <a16:creationId xmlns:a16="http://schemas.microsoft.com/office/drawing/2014/main" id="{264CC68E-3C7E-41A2-9943-3BF895614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7864" y="2169581"/>
            <a:ext cx="2504136" cy="2529364"/>
          </a:xfrm>
          <a:custGeom>
            <a:avLst/>
            <a:gdLst>
              <a:gd name="connsiteX0" fmla="*/ 1289342 w 2504136"/>
              <a:gd name="connsiteY0" fmla="*/ 0 h 2529364"/>
              <a:gd name="connsiteX1" fmla="*/ 2477361 w 2504136"/>
              <a:gd name="connsiteY1" fmla="*/ 772411 h 2529364"/>
              <a:gd name="connsiteX2" fmla="*/ 2504136 w 2504136"/>
              <a:gd name="connsiteY2" fmla="*/ 844166 h 2529364"/>
              <a:gd name="connsiteX3" fmla="*/ 2504136 w 2504136"/>
              <a:gd name="connsiteY3" fmla="*/ 1685198 h 2529364"/>
              <a:gd name="connsiteX4" fmla="*/ 2477361 w 2504136"/>
              <a:gd name="connsiteY4" fmla="*/ 1756954 h 2529364"/>
              <a:gd name="connsiteX5" fmla="*/ 1289342 w 2504136"/>
              <a:gd name="connsiteY5" fmla="*/ 2529364 h 2529364"/>
              <a:gd name="connsiteX6" fmla="*/ 0 w 2504136"/>
              <a:gd name="connsiteY6" fmla="*/ 1264682 h 2529364"/>
              <a:gd name="connsiteX7" fmla="*/ 1289342 w 2504136"/>
              <a:gd name="connsiteY7" fmla="*/ 0 h 25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136" h="2529364">
                <a:moveTo>
                  <a:pt x="1289342" y="0"/>
                </a:moveTo>
                <a:cubicBezTo>
                  <a:pt x="1823405" y="0"/>
                  <a:pt x="2281628" y="318497"/>
                  <a:pt x="2477361" y="772411"/>
                </a:cubicBezTo>
                <a:lnTo>
                  <a:pt x="2504136" y="844166"/>
                </a:lnTo>
                <a:lnTo>
                  <a:pt x="2504136" y="1685198"/>
                </a:lnTo>
                <a:lnTo>
                  <a:pt x="2477361" y="1756954"/>
                </a:lnTo>
                <a:cubicBezTo>
                  <a:pt x="2281628" y="2210867"/>
                  <a:pt x="1823405" y="2529364"/>
                  <a:pt x="1289342" y="2529364"/>
                </a:cubicBezTo>
                <a:cubicBezTo>
                  <a:pt x="577258" y="2529364"/>
                  <a:pt x="0" y="1963147"/>
                  <a:pt x="0" y="1264682"/>
                </a:cubicBezTo>
                <a:cubicBezTo>
                  <a:pt x="0" y="566217"/>
                  <a:pt x="577258" y="0"/>
                  <a:pt x="1289342"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215" name="Oval 32">
            <a:extLst>
              <a:ext uri="{FF2B5EF4-FFF2-40B4-BE49-F238E27FC236}">
                <a16:creationId xmlns:a16="http://schemas.microsoft.com/office/drawing/2014/main" id="{DA8F4EF6-63F4-4276-92EC-A84D38D15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4871" y="2095246"/>
            <a:ext cx="2578683" cy="252936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16" name="Freeform: Shape 34">
            <a:extLst>
              <a:ext uri="{FF2B5EF4-FFF2-40B4-BE49-F238E27FC236}">
                <a16:creationId xmlns:a16="http://schemas.microsoft.com/office/drawing/2014/main" id="{A270DD9C-2075-4DC8-A1F6-37941B500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9127" y="0"/>
            <a:ext cx="2578684" cy="2431322"/>
          </a:xfrm>
          <a:custGeom>
            <a:avLst/>
            <a:gdLst>
              <a:gd name="connsiteX0" fmla="*/ 691905 w 2578684"/>
              <a:gd name="connsiteY0" fmla="*/ 0 h 2431322"/>
              <a:gd name="connsiteX1" fmla="*/ 1886779 w 2578684"/>
              <a:gd name="connsiteY1" fmla="*/ 0 h 2431322"/>
              <a:gd name="connsiteX2" fmla="*/ 1903919 w 2578684"/>
              <a:gd name="connsiteY2" fmla="*/ 8257 h 2431322"/>
              <a:gd name="connsiteX3" fmla="*/ 2578684 w 2578684"/>
              <a:gd name="connsiteY3" fmla="*/ 1141981 h 2431322"/>
              <a:gd name="connsiteX4" fmla="*/ 1289342 w 2578684"/>
              <a:gd name="connsiteY4" fmla="*/ 2431322 h 2431322"/>
              <a:gd name="connsiteX5" fmla="*/ 0 w 2578684"/>
              <a:gd name="connsiteY5" fmla="*/ 1141981 h 2431322"/>
              <a:gd name="connsiteX6" fmla="*/ 674765 w 2578684"/>
              <a:gd name="connsiteY6" fmla="*/ 8257 h 243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684" h="2431322">
                <a:moveTo>
                  <a:pt x="691905" y="0"/>
                </a:moveTo>
                <a:lnTo>
                  <a:pt x="1886779" y="0"/>
                </a:lnTo>
                <a:lnTo>
                  <a:pt x="1903919" y="8257"/>
                </a:lnTo>
                <a:cubicBezTo>
                  <a:pt x="2305839" y="226593"/>
                  <a:pt x="2578684" y="652424"/>
                  <a:pt x="2578684" y="1141981"/>
                </a:cubicBezTo>
                <a:cubicBezTo>
                  <a:pt x="2578684" y="1854064"/>
                  <a:pt x="2001426" y="2431322"/>
                  <a:pt x="1289342" y="2431322"/>
                </a:cubicBezTo>
                <a:cubicBezTo>
                  <a:pt x="577258" y="2431322"/>
                  <a:pt x="0" y="1854064"/>
                  <a:pt x="0" y="1141981"/>
                </a:cubicBezTo>
                <a:cubicBezTo>
                  <a:pt x="0" y="652424"/>
                  <a:pt x="272845" y="226593"/>
                  <a:pt x="674765" y="8257"/>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17" name="Freeform: Shape 36">
            <a:extLst>
              <a:ext uri="{FF2B5EF4-FFF2-40B4-BE49-F238E27FC236}">
                <a16:creationId xmlns:a16="http://schemas.microsoft.com/office/drawing/2014/main" id="{DB2E62A3-A22B-4216-BFFB-D0E6D410E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9127" y="0"/>
            <a:ext cx="2578684" cy="2431322"/>
          </a:xfrm>
          <a:custGeom>
            <a:avLst/>
            <a:gdLst>
              <a:gd name="connsiteX0" fmla="*/ 691905 w 2578684"/>
              <a:gd name="connsiteY0" fmla="*/ 0 h 2431322"/>
              <a:gd name="connsiteX1" fmla="*/ 1886779 w 2578684"/>
              <a:gd name="connsiteY1" fmla="*/ 0 h 2431322"/>
              <a:gd name="connsiteX2" fmla="*/ 1903919 w 2578684"/>
              <a:gd name="connsiteY2" fmla="*/ 8257 h 2431322"/>
              <a:gd name="connsiteX3" fmla="*/ 2578684 w 2578684"/>
              <a:gd name="connsiteY3" fmla="*/ 1141981 h 2431322"/>
              <a:gd name="connsiteX4" fmla="*/ 1289342 w 2578684"/>
              <a:gd name="connsiteY4" fmla="*/ 2431322 h 2431322"/>
              <a:gd name="connsiteX5" fmla="*/ 0 w 2578684"/>
              <a:gd name="connsiteY5" fmla="*/ 1141981 h 2431322"/>
              <a:gd name="connsiteX6" fmla="*/ 674765 w 2578684"/>
              <a:gd name="connsiteY6" fmla="*/ 8257 h 243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684" h="2431322">
                <a:moveTo>
                  <a:pt x="691905" y="0"/>
                </a:moveTo>
                <a:lnTo>
                  <a:pt x="1886779" y="0"/>
                </a:lnTo>
                <a:lnTo>
                  <a:pt x="1903919" y="8257"/>
                </a:lnTo>
                <a:cubicBezTo>
                  <a:pt x="2305839" y="226593"/>
                  <a:pt x="2578684" y="652424"/>
                  <a:pt x="2578684" y="1141981"/>
                </a:cubicBezTo>
                <a:cubicBezTo>
                  <a:pt x="2578684" y="1854064"/>
                  <a:pt x="2001426" y="2431322"/>
                  <a:pt x="1289342" y="2431322"/>
                </a:cubicBezTo>
                <a:cubicBezTo>
                  <a:pt x="577258" y="2431322"/>
                  <a:pt x="0" y="1854064"/>
                  <a:pt x="0" y="1141981"/>
                </a:cubicBezTo>
                <a:cubicBezTo>
                  <a:pt x="0" y="652424"/>
                  <a:pt x="272845" y="226593"/>
                  <a:pt x="674765" y="8257"/>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218" name="Freeform: Shape 38">
            <a:extLst>
              <a:ext uri="{FF2B5EF4-FFF2-40B4-BE49-F238E27FC236}">
                <a16:creationId xmlns:a16="http://schemas.microsoft.com/office/drawing/2014/main" id="{384A8E03-BC91-4AA0-B5D3-915FDA212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5162" y="1"/>
            <a:ext cx="2578684" cy="2355537"/>
          </a:xfrm>
          <a:custGeom>
            <a:avLst/>
            <a:gdLst>
              <a:gd name="connsiteX0" fmla="*/ 564520 w 2578684"/>
              <a:gd name="connsiteY0" fmla="*/ 0 h 2355537"/>
              <a:gd name="connsiteX1" fmla="*/ 2014165 w 2578684"/>
              <a:gd name="connsiteY1" fmla="*/ 0 h 2355537"/>
              <a:gd name="connsiteX2" fmla="*/ 2109483 w 2578684"/>
              <a:gd name="connsiteY2" fmla="*/ 71278 h 2355537"/>
              <a:gd name="connsiteX3" fmla="*/ 2578684 w 2578684"/>
              <a:gd name="connsiteY3" fmla="*/ 1066196 h 2355537"/>
              <a:gd name="connsiteX4" fmla="*/ 1289342 w 2578684"/>
              <a:gd name="connsiteY4" fmla="*/ 2355537 h 2355537"/>
              <a:gd name="connsiteX5" fmla="*/ 0 w 2578684"/>
              <a:gd name="connsiteY5" fmla="*/ 1066196 h 2355537"/>
              <a:gd name="connsiteX6" fmla="*/ 469201 w 2578684"/>
              <a:gd name="connsiteY6" fmla="*/ 71278 h 235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684" h="2355537">
                <a:moveTo>
                  <a:pt x="564520" y="0"/>
                </a:moveTo>
                <a:lnTo>
                  <a:pt x="2014165" y="0"/>
                </a:lnTo>
                <a:lnTo>
                  <a:pt x="2109483" y="71278"/>
                </a:lnTo>
                <a:cubicBezTo>
                  <a:pt x="2396036" y="307762"/>
                  <a:pt x="2578684" y="665649"/>
                  <a:pt x="2578684" y="1066196"/>
                </a:cubicBezTo>
                <a:cubicBezTo>
                  <a:pt x="2578684" y="1778279"/>
                  <a:pt x="2001426" y="2355537"/>
                  <a:pt x="1289342" y="2355537"/>
                </a:cubicBezTo>
                <a:cubicBezTo>
                  <a:pt x="577258" y="2355537"/>
                  <a:pt x="0" y="1778279"/>
                  <a:pt x="0" y="1066196"/>
                </a:cubicBezTo>
                <a:cubicBezTo>
                  <a:pt x="0" y="665649"/>
                  <a:pt x="182648" y="307762"/>
                  <a:pt x="469201" y="71278"/>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7" name="Picture 6">
            <a:extLst>
              <a:ext uri="{FF2B5EF4-FFF2-40B4-BE49-F238E27FC236}">
                <a16:creationId xmlns:a16="http://schemas.microsoft.com/office/drawing/2014/main" id="{45EDCF88-5281-4115-A138-68289E619DAF}"/>
              </a:ext>
            </a:extLst>
          </p:cNvPr>
          <p:cNvPicPr>
            <a:picLocks noChangeAspect="1"/>
          </p:cNvPicPr>
          <p:nvPr/>
        </p:nvPicPr>
        <p:blipFill>
          <a:blip r:embed="rId4"/>
          <a:stretch>
            <a:fillRect/>
          </a:stretch>
        </p:blipFill>
        <p:spPr>
          <a:xfrm>
            <a:off x="8458057" y="208811"/>
            <a:ext cx="927783" cy="1710200"/>
          </a:xfrm>
          <a:prstGeom prst="rect">
            <a:avLst/>
          </a:prstGeom>
        </p:spPr>
      </p:pic>
      <p:grpSp>
        <p:nvGrpSpPr>
          <p:cNvPr id="21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15147" y="2653385"/>
            <a:ext cx="1054466" cy="469689"/>
            <a:chOff x="9841624" y="4115729"/>
            <a:chExt cx="602169" cy="268223"/>
          </a:xfrm>
          <a:solidFill>
            <a:schemeClr val="tx1"/>
          </a:solidFill>
        </p:grpSpPr>
        <p:sp>
          <p:nvSpPr>
            <p:cNvPr id="220" name="Freeform: Shape 4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1" name="Freeform: Shape 4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2" name="Freeform: Shape 4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3" name="Freeform: Shape 4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4" name="Freeform: Shape 4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225" name="Freeform: Shape 47">
            <a:extLst>
              <a:ext uri="{FF2B5EF4-FFF2-40B4-BE49-F238E27FC236}">
                <a16:creationId xmlns:a16="http://schemas.microsoft.com/office/drawing/2014/main" id="{007FAD6A-A22B-446D-939E-64E109872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4642" y="3586212"/>
            <a:ext cx="3854368" cy="3271789"/>
          </a:xfrm>
          <a:custGeom>
            <a:avLst/>
            <a:gdLst>
              <a:gd name="connsiteX0" fmla="*/ 1927184 w 3854368"/>
              <a:gd name="connsiteY0" fmla="*/ 0 h 3271789"/>
              <a:gd name="connsiteX1" fmla="*/ 3854368 w 3854368"/>
              <a:gd name="connsiteY1" fmla="*/ 1927184 h 3271789"/>
              <a:gd name="connsiteX2" fmla="*/ 3414293 w 3854368"/>
              <a:gd name="connsiteY2" fmla="*/ 3153052 h 3271789"/>
              <a:gd name="connsiteX3" fmla="*/ 3306377 w 3854368"/>
              <a:gd name="connsiteY3" fmla="*/ 3271789 h 3271789"/>
              <a:gd name="connsiteX4" fmla="*/ 547991 w 3854368"/>
              <a:gd name="connsiteY4" fmla="*/ 3271789 h 3271789"/>
              <a:gd name="connsiteX5" fmla="*/ 440076 w 3854368"/>
              <a:gd name="connsiteY5" fmla="*/ 3153052 h 3271789"/>
              <a:gd name="connsiteX6" fmla="*/ 0 w 3854368"/>
              <a:gd name="connsiteY6" fmla="*/ 1927184 h 3271789"/>
              <a:gd name="connsiteX7" fmla="*/ 1927184 w 3854368"/>
              <a:gd name="connsiteY7" fmla="*/ 0 h 32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368" h="3271789">
                <a:moveTo>
                  <a:pt x="1927184" y="0"/>
                </a:moveTo>
                <a:cubicBezTo>
                  <a:pt x="2991538" y="0"/>
                  <a:pt x="3854368" y="862830"/>
                  <a:pt x="3854368" y="1927184"/>
                </a:cubicBezTo>
                <a:cubicBezTo>
                  <a:pt x="3854368" y="2392839"/>
                  <a:pt x="3689217" y="2819921"/>
                  <a:pt x="3414293" y="3153052"/>
                </a:cubicBezTo>
                <a:lnTo>
                  <a:pt x="3306377" y="3271789"/>
                </a:lnTo>
                <a:lnTo>
                  <a:pt x="547991" y="3271789"/>
                </a:lnTo>
                <a:lnTo>
                  <a:pt x="440076" y="3153052"/>
                </a:lnTo>
                <a:cubicBezTo>
                  <a:pt x="165151" y="2819921"/>
                  <a:pt x="0" y="2392839"/>
                  <a:pt x="0" y="1927184"/>
                </a:cubicBezTo>
                <a:cubicBezTo>
                  <a:pt x="0" y="862830"/>
                  <a:pt x="862830" y="0"/>
                  <a:pt x="1927184"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26" name="Freeform: Shape 49">
            <a:extLst>
              <a:ext uri="{FF2B5EF4-FFF2-40B4-BE49-F238E27FC236}">
                <a16:creationId xmlns:a16="http://schemas.microsoft.com/office/drawing/2014/main" id="{9A4BC4F8-D2ED-4E14-9676-1B9B12E03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4642" y="3586212"/>
            <a:ext cx="3854368" cy="3271789"/>
          </a:xfrm>
          <a:custGeom>
            <a:avLst/>
            <a:gdLst>
              <a:gd name="connsiteX0" fmla="*/ 1927184 w 3854368"/>
              <a:gd name="connsiteY0" fmla="*/ 0 h 3271789"/>
              <a:gd name="connsiteX1" fmla="*/ 3854368 w 3854368"/>
              <a:gd name="connsiteY1" fmla="*/ 1927184 h 3271789"/>
              <a:gd name="connsiteX2" fmla="*/ 3414293 w 3854368"/>
              <a:gd name="connsiteY2" fmla="*/ 3153052 h 3271789"/>
              <a:gd name="connsiteX3" fmla="*/ 3306377 w 3854368"/>
              <a:gd name="connsiteY3" fmla="*/ 3271789 h 3271789"/>
              <a:gd name="connsiteX4" fmla="*/ 547991 w 3854368"/>
              <a:gd name="connsiteY4" fmla="*/ 3271789 h 3271789"/>
              <a:gd name="connsiteX5" fmla="*/ 440076 w 3854368"/>
              <a:gd name="connsiteY5" fmla="*/ 3153052 h 3271789"/>
              <a:gd name="connsiteX6" fmla="*/ 0 w 3854368"/>
              <a:gd name="connsiteY6" fmla="*/ 1927184 h 3271789"/>
              <a:gd name="connsiteX7" fmla="*/ 1927184 w 3854368"/>
              <a:gd name="connsiteY7" fmla="*/ 0 h 32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368" h="3271789">
                <a:moveTo>
                  <a:pt x="1927184" y="0"/>
                </a:moveTo>
                <a:cubicBezTo>
                  <a:pt x="2991538" y="0"/>
                  <a:pt x="3854368" y="862830"/>
                  <a:pt x="3854368" y="1927184"/>
                </a:cubicBezTo>
                <a:cubicBezTo>
                  <a:pt x="3854368" y="2392839"/>
                  <a:pt x="3689217" y="2819921"/>
                  <a:pt x="3414293" y="3153052"/>
                </a:cubicBezTo>
                <a:lnTo>
                  <a:pt x="3306377" y="3271789"/>
                </a:lnTo>
                <a:lnTo>
                  <a:pt x="547991" y="3271789"/>
                </a:lnTo>
                <a:lnTo>
                  <a:pt x="440076" y="3153052"/>
                </a:lnTo>
                <a:cubicBezTo>
                  <a:pt x="165151" y="2819921"/>
                  <a:pt x="0" y="2392839"/>
                  <a:pt x="0" y="1927184"/>
                </a:cubicBezTo>
                <a:cubicBezTo>
                  <a:pt x="0" y="862830"/>
                  <a:pt x="862830" y="0"/>
                  <a:pt x="1927184"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227" name="Freeform: Shape 51">
            <a:extLst>
              <a:ext uri="{FF2B5EF4-FFF2-40B4-BE49-F238E27FC236}">
                <a16:creationId xmlns:a16="http://schemas.microsoft.com/office/drawing/2014/main" id="{C125B5C3-09E0-448D-8B09-42E4EB8C5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9866" y="3454222"/>
            <a:ext cx="3854368" cy="3403779"/>
          </a:xfrm>
          <a:custGeom>
            <a:avLst/>
            <a:gdLst>
              <a:gd name="connsiteX0" fmla="*/ 1927184 w 3854368"/>
              <a:gd name="connsiteY0" fmla="*/ 0 h 3403779"/>
              <a:gd name="connsiteX1" fmla="*/ 3854368 w 3854368"/>
              <a:gd name="connsiteY1" fmla="*/ 1927184 h 3403779"/>
              <a:gd name="connsiteX2" fmla="*/ 3289909 w 3854368"/>
              <a:gd name="connsiteY2" fmla="*/ 3289909 h 3403779"/>
              <a:gd name="connsiteX3" fmla="*/ 3164620 w 3854368"/>
              <a:gd name="connsiteY3" fmla="*/ 3403779 h 3403779"/>
              <a:gd name="connsiteX4" fmla="*/ 689748 w 3854368"/>
              <a:gd name="connsiteY4" fmla="*/ 3403779 h 3403779"/>
              <a:gd name="connsiteX5" fmla="*/ 564460 w 3854368"/>
              <a:gd name="connsiteY5" fmla="*/ 3289909 h 3403779"/>
              <a:gd name="connsiteX6" fmla="*/ 0 w 3854368"/>
              <a:gd name="connsiteY6" fmla="*/ 1927184 h 3403779"/>
              <a:gd name="connsiteX7" fmla="*/ 1927184 w 3854368"/>
              <a:gd name="connsiteY7" fmla="*/ 0 h 340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368" h="3403779">
                <a:moveTo>
                  <a:pt x="1927184" y="0"/>
                </a:moveTo>
                <a:cubicBezTo>
                  <a:pt x="2991538" y="0"/>
                  <a:pt x="3854368" y="862830"/>
                  <a:pt x="3854368" y="1927184"/>
                </a:cubicBezTo>
                <a:cubicBezTo>
                  <a:pt x="3854368" y="2459361"/>
                  <a:pt x="3638661" y="2941157"/>
                  <a:pt x="3289909" y="3289909"/>
                </a:cubicBezTo>
                <a:lnTo>
                  <a:pt x="3164620" y="3403779"/>
                </a:lnTo>
                <a:lnTo>
                  <a:pt x="689748" y="3403779"/>
                </a:lnTo>
                <a:lnTo>
                  <a:pt x="564460" y="3289909"/>
                </a:lnTo>
                <a:cubicBezTo>
                  <a:pt x="215708" y="2941157"/>
                  <a:pt x="0" y="2459361"/>
                  <a:pt x="0" y="1927184"/>
                </a:cubicBezTo>
                <a:cubicBezTo>
                  <a:pt x="0" y="862830"/>
                  <a:pt x="862830" y="0"/>
                  <a:pt x="1927184" y="0"/>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6" name="Picture 5">
            <a:extLst>
              <a:ext uri="{FF2B5EF4-FFF2-40B4-BE49-F238E27FC236}">
                <a16:creationId xmlns:a16="http://schemas.microsoft.com/office/drawing/2014/main" id="{B00393E3-4ABC-4DA4-BA0E-61E16D13B3F3}"/>
              </a:ext>
            </a:extLst>
          </p:cNvPr>
          <p:cNvPicPr>
            <a:picLocks noChangeAspect="1"/>
          </p:cNvPicPr>
          <p:nvPr/>
        </p:nvPicPr>
        <p:blipFill>
          <a:blip r:embed="rId5"/>
          <a:stretch>
            <a:fillRect/>
          </a:stretch>
        </p:blipFill>
        <p:spPr>
          <a:xfrm>
            <a:off x="10059165" y="2429873"/>
            <a:ext cx="1550534" cy="1694573"/>
          </a:xfrm>
          <a:prstGeom prst="rect">
            <a:avLst/>
          </a:prstGeom>
        </p:spPr>
      </p:pic>
      <p:pic>
        <p:nvPicPr>
          <p:cNvPr id="5" name="Picture 4">
            <a:extLst>
              <a:ext uri="{FF2B5EF4-FFF2-40B4-BE49-F238E27FC236}">
                <a16:creationId xmlns:a16="http://schemas.microsoft.com/office/drawing/2014/main" id="{C2784200-0CFC-4CAA-8AC6-17322445A6B9}"/>
              </a:ext>
            </a:extLst>
          </p:cNvPr>
          <p:cNvPicPr>
            <a:picLocks noChangeAspect="1"/>
          </p:cNvPicPr>
          <p:nvPr/>
        </p:nvPicPr>
        <p:blipFill>
          <a:blip r:embed="rId6"/>
          <a:stretch>
            <a:fillRect/>
          </a:stretch>
        </p:blipFill>
        <p:spPr>
          <a:xfrm>
            <a:off x="7053586" y="3763416"/>
            <a:ext cx="1816093" cy="3001810"/>
          </a:xfrm>
          <a:prstGeom prst="rect">
            <a:avLst/>
          </a:prstGeom>
        </p:spPr>
      </p:pic>
    </p:spTree>
    <p:extLst>
      <p:ext uri="{BB962C8B-B14F-4D97-AF65-F5344CB8AC3E}">
        <p14:creationId xmlns:p14="http://schemas.microsoft.com/office/powerpoint/2010/main" val="117378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20A0D4AD-9C39-4D57-BBF8-BF15E9F6350D}"/>
              </a:ext>
            </a:extLst>
          </p:cNvPr>
          <p:cNvSpPr>
            <a:spLocks noGrp="1"/>
          </p:cNvSpPr>
          <p:nvPr>
            <p:ph type="title"/>
          </p:nvPr>
        </p:nvSpPr>
        <p:spPr>
          <a:xfrm>
            <a:off x="2020185" y="633046"/>
            <a:ext cx="4593817" cy="1314996"/>
          </a:xfrm>
        </p:spPr>
        <p:txBody>
          <a:bodyPr vert="horz" lIns="91440" tIns="45720" rIns="91440" bIns="45720" rtlCol="0" anchor="b">
            <a:normAutofit/>
          </a:bodyPr>
          <a:lstStyle/>
          <a:p>
            <a:r>
              <a:rPr lang="en-US" sz="2800" b="1" cap="all" spc="1500"/>
              <a:t>Revision preparation</a:t>
            </a:r>
          </a:p>
        </p:txBody>
      </p:sp>
      <p:sp>
        <p:nvSpPr>
          <p:cNvPr id="46" name="Freeform: Shape 4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 name="Content Placeholder 7">
            <a:extLst>
              <a:ext uri="{FF2B5EF4-FFF2-40B4-BE49-F238E27FC236}">
                <a16:creationId xmlns:a16="http://schemas.microsoft.com/office/drawing/2014/main" id="{0438373B-3BA5-F554-B98C-3B42B05CEEB0}"/>
              </a:ext>
            </a:extLst>
          </p:cNvPr>
          <p:cNvSpPr>
            <a:spLocks noGrp="1"/>
          </p:cNvSpPr>
          <p:nvPr>
            <p:ph idx="1"/>
          </p:nvPr>
        </p:nvSpPr>
        <p:spPr>
          <a:xfrm>
            <a:off x="2020185" y="2125737"/>
            <a:ext cx="4593817" cy="4044463"/>
          </a:xfrm>
        </p:spPr>
        <p:txBody>
          <a:bodyPr>
            <a:normAutofit/>
          </a:bodyPr>
          <a:lstStyle/>
          <a:p>
            <a:r>
              <a:rPr lang="en-US"/>
              <a:t>What topics have I studied?</a:t>
            </a:r>
          </a:p>
          <a:p>
            <a:r>
              <a:rPr lang="en-US"/>
              <a:t>What do I need to know?</a:t>
            </a:r>
          </a:p>
          <a:p>
            <a:r>
              <a:rPr lang="en-US"/>
              <a:t>What will I need to know?</a:t>
            </a:r>
          </a:p>
        </p:txBody>
      </p:sp>
      <p:sp>
        <p:nvSpPr>
          <p:cNvPr id="50" name="Freeform: Shape 49">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3" name="Picture 2">
            <a:extLst>
              <a:ext uri="{FF2B5EF4-FFF2-40B4-BE49-F238E27FC236}">
                <a16:creationId xmlns:a16="http://schemas.microsoft.com/office/drawing/2014/main" id="{9DB44338-0E80-4298-8399-62DE5A72117C}"/>
              </a:ext>
            </a:extLst>
          </p:cNvPr>
          <p:cNvPicPr>
            <a:picLocks noChangeAspect="1"/>
          </p:cNvPicPr>
          <p:nvPr/>
        </p:nvPicPr>
        <p:blipFill rotWithShape="1">
          <a:blip r:embed="rId3"/>
          <a:srcRect t="16617" r="3" b="8385"/>
          <a:stretch/>
        </p:blipFill>
        <p:spPr>
          <a:xfrm>
            <a:off x="6854073" y="2923953"/>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4" name="Content Placeholder 3" descr="Graphical user interface&#10;&#10;Description automatically generated">
            <a:extLst>
              <a:ext uri="{FF2B5EF4-FFF2-40B4-BE49-F238E27FC236}">
                <a16:creationId xmlns:a16="http://schemas.microsoft.com/office/drawing/2014/main" id="{DE27D789-5EB0-4352-A4B0-08D7F389F6A8}"/>
              </a:ext>
            </a:extLst>
          </p:cNvPr>
          <p:cNvPicPr>
            <a:picLocks noChangeAspect="1"/>
          </p:cNvPicPr>
          <p:nvPr/>
        </p:nvPicPr>
        <p:blipFill rotWithShape="1">
          <a:blip r:embed="rId4"/>
          <a:srcRect t="21920" r="-4" b="15827"/>
          <a:stretch/>
        </p:blipFill>
        <p:spPr>
          <a:xfrm>
            <a:off x="8444193" y="156675"/>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grpSp>
        <p:nvGrpSpPr>
          <p:cNvPr id="56"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57" name="Freeform: Shape 56">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pic>
        <p:nvPicPr>
          <p:cNvPr id="55" name="Picture 2" descr="Image result for WHATS THE POINT">
            <a:extLst>
              <a:ext uri="{FF2B5EF4-FFF2-40B4-BE49-F238E27FC236}">
                <a16:creationId xmlns:a16="http://schemas.microsoft.com/office/drawing/2014/main" id="{B4AE2CED-1D55-416F-B710-E0E6F83DB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677" y="4279721"/>
            <a:ext cx="334327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261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CED85BEE-B4AB-4A63-B337-73B8EA1F671B}"/>
              </a:ext>
            </a:extLst>
          </p:cNvPr>
          <p:cNvSpPr>
            <a:spLocks noGrp="1"/>
          </p:cNvSpPr>
          <p:nvPr>
            <p:ph type="title"/>
          </p:nvPr>
        </p:nvSpPr>
        <p:spPr>
          <a:xfrm>
            <a:off x="1331088" y="565739"/>
            <a:ext cx="9745883" cy="1124949"/>
          </a:xfrm>
        </p:spPr>
        <p:txBody>
          <a:bodyPr>
            <a:normAutofit/>
          </a:bodyPr>
          <a:lstStyle/>
          <a:p>
            <a:r>
              <a:rPr lang="en-GB"/>
              <a:t>Unit Summaries</a:t>
            </a:r>
          </a:p>
        </p:txBody>
      </p:sp>
      <p:sp>
        <p:nvSpPr>
          <p:cNvPr id="11" name="Freeform: Shape 10">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Oval 14">
            <a:extLst>
              <a:ext uri="{FF2B5EF4-FFF2-40B4-BE49-F238E27FC236}">
                <a16:creationId xmlns:a16="http://schemas.microsoft.com/office/drawing/2014/main" id="{5D1FF148-6725-4278-A9A8-A9A6A3F26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38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Oval 16">
            <a:extLst>
              <a:ext uri="{FF2B5EF4-FFF2-40B4-BE49-F238E27FC236}">
                <a16:creationId xmlns:a16="http://schemas.microsoft.com/office/drawing/2014/main" id="{B247507B-4D21-4FF7-B49C-239309CF2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389"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aphicFrame>
        <p:nvGraphicFramePr>
          <p:cNvPr id="5" name="Content Placeholder 2">
            <a:extLst>
              <a:ext uri="{FF2B5EF4-FFF2-40B4-BE49-F238E27FC236}">
                <a16:creationId xmlns:a16="http://schemas.microsoft.com/office/drawing/2014/main" id="{A87D6ABA-2E62-4910-B2C8-C90ADFB5B70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7666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3108001" y="5263980"/>
            <a:ext cx="4448097" cy="338554"/>
          </a:xfrm>
          <a:prstGeom prst="rect">
            <a:avLst/>
          </a:prstGeom>
          <a:noFill/>
        </p:spPr>
        <p:txBody>
          <a:bodyPr wrap="square" lIns="0" tIns="0" bIns="0" rtlCol="0">
            <a:spAutoFit/>
          </a:bodyPr>
          <a:lstStyle/>
          <a:p>
            <a:pPr defTabSz="457200"/>
            <a:r>
              <a:rPr lang="en-US" sz="2200" dirty="0">
                <a:solidFill>
                  <a:prstClr val="white"/>
                </a:solidFill>
                <a:latin typeface="Palatino Linotype" panose="02040502050505030304" pitchFamily="18" charset="0"/>
                <a:cs typeface="Palatino"/>
              </a:rPr>
              <a:t>Year 10 English </a:t>
            </a:r>
            <a:r>
              <a:rPr lang="en-US" sz="2200" dirty="0" err="1">
                <a:solidFill>
                  <a:prstClr val="white"/>
                </a:solidFill>
                <a:latin typeface="Palatino Linotype" panose="02040502050505030304" pitchFamily="18" charset="0"/>
                <a:cs typeface="Palatino"/>
              </a:rPr>
              <a:t>Mr</a:t>
            </a:r>
            <a:r>
              <a:rPr lang="en-US" sz="2200" dirty="0">
                <a:solidFill>
                  <a:prstClr val="white"/>
                </a:solidFill>
                <a:latin typeface="Palatino Linotype" panose="02040502050505030304" pitchFamily="18" charset="0"/>
                <a:cs typeface="Palatino"/>
              </a:rPr>
              <a:t> James</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defTabSz="457200"/>
              <a:r>
                <a:rPr lang="en-US" sz="1000" dirty="0">
                  <a:solidFill>
                    <a:srgbClr val="FFFFFF"/>
                  </a:solidFill>
                  <a:latin typeface="Arial" panose="020B0604020202020204" pitchFamily="34" charset="0"/>
                  <a:cs typeface="Arial" panose="020B0604020202020204" pitchFamily="34" charset="0"/>
                </a:rPr>
                <a:t>His nature is such that he has to be drawn out by kindness and encouragement but if he be treated well, and love be shown him, he will accomplish things that make the </a:t>
              </a:r>
              <a:r>
                <a:rPr lang="en-GB" sz="1000" dirty="0">
                  <a:solidFill>
                    <a:srgbClr val="FFFFFF"/>
                  </a:solidFill>
                  <a:latin typeface="Arial" panose="020B0604020202020204" pitchFamily="34" charset="0"/>
                  <a:cs typeface="Arial" panose="020B0604020202020204" pitchFamily="34" charset="0"/>
                </a:rPr>
                <a:t>whole world wonder.</a:t>
              </a:r>
            </a:p>
            <a:p>
              <a:pPr defTabSz="457200"/>
              <a:endParaRPr lang="en-GB" sz="1000" dirty="0">
                <a:solidFill>
                  <a:srgbClr val="FFFFFF"/>
                </a:solidFill>
                <a:latin typeface="Arial" panose="020B0604020202020204" pitchFamily="34" charset="0"/>
                <a:cs typeface="Arial" panose="020B0604020202020204" pitchFamily="34" charset="0"/>
              </a:endParaRPr>
            </a:p>
            <a:p>
              <a:pPr defTabSz="457200"/>
              <a:r>
                <a:rPr lang="en-US" sz="1000" b="1" dirty="0">
                  <a:solidFill>
                    <a:srgbClr val="9B9A9A"/>
                  </a:solidFill>
                  <a:latin typeface="Palatino Linotype" panose="02040502050505030304" pitchFamily="18" charset="0"/>
                  <a:cs typeface="Arial" panose="020B0604020202020204" pitchFamily="34" charset="0"/>
                </a:rPr>
                <a:t>Michelangelo, describing himself as a young</a:t>
              </a:r>
            </a:p>
            <a:p>
              <a:pPr defTabSz="457200"/>
              <a:r>
                <a:rPr lang="en-GB" sz="1000" b="1" dirty="0">
                  <a:solidFill>
                    <a:srgbClr val="9B9A9A"/>
                  </a:solidFill>
                  <a:latin typeface="Palatino Linotype" panose="02040502050505030304" pitchFamily="18" charset="0"/>
                  <a:cs typeface="Arial" panose="020B0604020202020204" pitchFamily="34" charset="0"/>
                </a:rPr>
                <a:t>art student in 1490AD</a:t>
              </a:r>
              <a:endParaRPr lang="en-GB" sz="1000" dirty="0">
                <a:solidFill>
                  <a:srgbClr val="9B9A9A"/>
                </a:solidFill>
                <a:latin typeface="Palatino Linotype" panose="02040502050505030304" pitchFamily="18" charset="0"/>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946829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1116053"/>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AQA GCSE ENGLISH</a:t>
            </a:r>
          </a:p>
        </p:txBody>
      </p:sp>
      <p:sp>
        <p:nvSpPr>
          <p:cNvPr id="7" name="Rounded Rectangle 6"/>
          <p:cNvSpPr/>
          <p:nvPr/>
        </p:nvSpPr>
        <p:spPr>
          <a:xfrm>
            <a:off x="1719144" y="1483112"/>
            <a:ext cx="8697335" cy="51142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ENGLISH LANGUAGE (8700)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ENGLISH LITERATURE (8702)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*SPOKEN LANGUAGE AWARD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dirty="0">
              <a:ln>
                <a:noFill/>
              </a:ln>
              <a:solidFill>
                <a:srgbClr val="8064A2">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8064A2">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67628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1116053"/>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AQA GCSE ENGLISH</a:t>
            </a:r>
          </a:p>
        </p:txBody>
      </p:sp>
      <p:sp>
        <p:nvSpPr>
          <p:cNvPr id="7" name="Rounded Rectangle 6"/>
          <p:cNvSpPr/>
          <p:nvPr/>
        </p:nvSpPr>
        <p:spPr>
          <a:xfrm>
            <a:off x="1719144" y="1483112"/>
            <a:ext cx="8697335" cy="51142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ENGLISH LANGUAGE (8700)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dirty="0">
              <a:ln>
                <a:noFill/>
              </a:ln>
              <a:solidFill>
                <a:srgbClr val="8064A2">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8064A2">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32959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843F-D942-4136-A2EC-4DCA8C597E9D}"/>
              </a:ext>
            </a:extLst>
          </p:cNvPr>
          <p:cNvSpPr>
            <a:spLocks noGrp="1"/>
          </p:cNvSpPr>
          <p:nvPr>
            <p:ph type="title"/>
          </p:nvPr>
        </p:nvSpPr>
        <p:spPr>
          <a:solidFill>
            <a:schemeClr val="accent4">
              <a:lumMod val="75000"/>
            </a:schemeClr>
          </a:solidFill>
        </p:spPr>
        <p:txBody>
          <a:bodyPr/>
          <a:lstStyle/>
          <a:p>
            <a:r>
              <a:rPr lang="en-GB" dirty="0">
                <a:solidFill>
                  <a:schemeClr val="accent4">
                    <a:lumMod val="20000"/>
                    <a:lumOff val="80000"/>
                  </a:schemeClr>
                </a:solidFill>
              </a:rPr>
              <a:t>Key Dates</a:t>
            </a:r>
          </a:p>
        </p:txBody>
      </p:sp>
      <p:sp>
        <p:nvSpPr>
          <p:cNvPr id="6" name="Content Placeholder 5">
            <a:extLst>
              <a:ext uri="{FF2B5EF4-FFF2-40B4-BE49-F238E27FC236}">
                <a16:creationId xmlns:a16="http://schemas.microsoft.com/office/drawing/2014/main" id="{2A81B39F-62EB-4EA1-BCD6-F1EE4159B1B9}"/>
              </a:ext>
            </a:extLst>
          </p:cNvPr>
          <p:cNvSpPr>
            <a:spLocks noGrp="1"/>
          </p:cNvSpPr>
          <p:nvPr>
            <p:ph sz="half" idx="1"/>
          </p:nvPr>
        </p:nvSpPr>
        <p:spPr>
          <a:xfrm>
            <a:off x="609600" y="1600201"/>
            <a:ext cx="5806440" cy="4525963"/>
          </a:xfrm>
        </p:spPr>
        <p:txBody>
          <a:bodyPr>
            <a:normAutofit fontScale="92500"/>
          </a:bodyPr>
          <a:lstStyle/>
          <a:p>
            <a:pPr marL="0" indent="0">
              <a:buNone/>
            </a:pPr>
            <a:r>
              <a:rPr lang="en-GB" sz="3600" dirty="0"/>
              <a:t>October</a:t>
            </a:r>
            <a:endParaRPr lang="en-GB" dirty="0"/>
          </a:p>
          <a:p>
            <a:r>
              <a:rPr lang="en-GB" dirty="0"/>
              <a:t>3</a:t>
            </a:r>
            <a:r>
              <a:rPr lang="en-GB" baseline="30000" dirty="0"/>
              <a:t>rd</a:t>
            </a:r>
            <a:r>
              <a:rPr lang="en-GB" dirty="0"/>
              <a:t> Sixth Form Open Evening - school closes at 2pm </a:t>
            </a:r>
          </a:p>
          <a:p>
            <a:r>
              <a:rPr lang="en-GB" dirty="0"/>
              <a:t>4</a:t>
            </a:r>
            <a:r>
              <a:rPr lang="en-GB" baseline="30000" dirty="0"/>
              <a:t>th</a:t>
            </a:r>
            <a:r>
              <a:rPr lang="en-GB" dirty="0"/>
              <a:t> INSET DAY 2 </a:t>
            </a:r>
          </a:p>
          <a:p>
            <a:endParaRPr lang="en-GB" dirty="0"/>
          </a:p>
          <a:p>
            <a:pPr marL="0" indent="0">
              <a:buNone/>
            </a:pPr>
            <a:r>
              <a:rPr lang="en-GB" sz="3200" dirty="0"/>
              <a:t>November</a:t>
            </a:r>
          </a:p>
          <a:p>
            <a:r>
              <a:rPr lang="en-GB" dirty="0"/>
              <a:t>3</a:t>
            </a:r>
            <a:r>
              <a:rPr lang="en-GB" baseline="30000" dirty="0"/>
              <a:t>rd</a:t>
            </a:r>
            <a:r>
              <a:rPr lang="en-GB" dirty="0"/>
              <a:t> Year 10PC1 Issued </a:t>
            </a:r>
          </a:p>
          <a:p>
            <a:r>
              <a:rPr lang="en-GB" dirty="0"/>
              <a:t>16</a:t>
            </a:r>
            <a:r>
              <a:rPr lang="en-GB" baseline="30000" dirty="0"/>
              <a:t>th</a:t>
            </a:r>
            <a:r>
              <a:rPr lang="en-GB" dirty="0"/>
              <a:t> Year 10 Subject Evening </a:t>
            </a:r>
          </a:p>
          <a:p>
            <a:r>
              <a:rPr lang="en-GB" dirty="0"/>
              <a:t>30</a:t>
            </a:r>
            <a:r>
              <a:rPr lang="en-GB" baseline="30000" dirty="0"/>
              <a:t>th</a:t>
            </a:r>
            <a:r>
              <a:rPr lang="en-GB" dirty="0"/>
              <a:t> - 5</a:t>
            </a:r>
            <a:r>
              <a:rPr lang="en-GB" baseline="30000" dirty="0"/>
              <a:t>th</a:t>
            </a:r>
            <a:r>
              <a:rPr lang="en-GB" dirty="0"/>
              <a:t> December Year 10 Berlin Trip </a:t>
            </a:r>
          </a:p>
          <a:p>
            <a:endParaRPr lang="en-GB" dirty="0"/>
          </a:p>
          <a:p>
            <a:endParaRPr lang="en-GB" dirty="0"/>
          </a:p>
          <a:p>
            <a:endParaRPr lang="en-GB" dirty="0"/>
          </a:p>
          <a:p>
            <a:endParaRPr lang="en-GB" dirty="0"/>
          </a:p>
        </p:txBody>
      </p:sp>
      <p:sp>
        <p:nvSpPr>
          <p:cNvPr id="7" name="Content Placeholder 6">
            <a:extLst>
              <a:ext uri="{FF2B5EF4-FFF2-40B4-BE49-F238E27FC236}">
                <a16:creationId xmlns:a16="http://schemas.microsoft.com/office/drawing/2014/main" id="{6990E6A4-CF68-4459-982B-F6FFAE5B846D}"/>
              </a:ext>
            </a:extLst>
          </p:cNvPr>
          <p:cNvSpPr>
            <a:spLocks noGrp="1"/>
          </p:cNvSpPr>
          <p:nvPr>
            <p:ph sz="half" idx="2"/>
          </p:nvPr>
        </p:nvSpPr>
        <p:spPr>
          <a:xfrm>
            <a:off x="6736080" y="1600201"/>
            <a:ext cx="4846320" cy="4525963"/>
          </a:xfrm>
        </p:spPr>
        <p:txBody>
          <a:bodyPr>
            <a:normAutofit fontScale="92500"/>
          </a:bodyPr>
          <a:lstStyle/>
          <a:p>
            <a:pPr marL="0" indent="0">
              <a:buNone/>
            </a:pPr>
            <a:r>
              <a:rPr lang="en-GB" sz="3600" dirty="0"/>
              <a:t>December</a:t>
            </a:r>
          </a:p>
          <a:p>
            <a:r>
              <a:rPr lang="en-GB" dirty="0"/>
              <a:t>15</a:t>
            </a:r>
            <a:r>
              <a:rPr lang="en-GB" baseline="30000" dirty="0"/>
              <a:t>th</a:t>
            </a:r>
            <a:r>
              <a:rPr lang="en-GB" dirty="0"/>
              <a:t> Christmas Concert 6.30pm</a:t>
            </a:r>
          </a:p>
          <a:p>
            <a:r>
              <a:rPr lang="en-GB" dirty="0"/>
              <a:t>16</a:t>
            </a:r>
            <a:r>
              <a:rPr lang="en-GB" baseline="30000" dirty="0"/>
              <a:t>th</a:t>
            </a:r>
            <a:r>
              <a:rPr lang="en-GB" dirty="0"/>
              <a:t> School closes at 12.20pm </a:t>
            </a:r>
          </a:p>
          <a:p>
            <a:pPr marL="0" indent="0">
              <a:buNone/>
            </a:pPr>
            <a:endParaRPr lang="en-GB" sz="3000" dirty="0"/>
          </a:p>
          <a:p>
            <a:pPr marL="0" indent="0">
              <a:buNone/>
            </a:pPr>
            <a:endParaRPr lang="en-GB" sz="3600" dirty="0"/>
          </a:p>
          <a:p>
            <a:pPr marL="0" indent="0">
              <a:buNone/>
            </a:pPr>
            <a:endParaRPr lang="en-GB" dirty="0"/>
          </a:p>
        </p:txBody>
      </p:sp>
      <p:pic>
        <p:nvPicPr>
          <p:cNvPr id="5" name="Picture 4" descr="HS_Crest_Repeat_Pattern.png">
            <a:extLst>
              <a:ext uri="{FF2B5EF4-FFF2-40B4-BE49-F238E27FC236}">
                <a16:creationId xmlns:a16="http://schemas.microsoft.com/office/drawing/2014/main" id="{4D217032-0875-49D3-A0E1-340DC1684EAD}"/>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4641" r="-14" b="32888"/>
          <a:stretch/>
        </p:blipFill>
        <p:spPr>
          <a:xfrm>
            <a:off x="609600" y="274638"/>
            <a:ext cx="10972800" cy="1143000"/>
          </a:xfrm>
          <a:prstGeom prst="rect">
            <a:avLst/>
          </a:prstGeom>
          <a:noFill/>
        </p:spPr>
      </p:pic>
      <p:sp>
        <p:nvSpPr>
          <p:cNvPr id="8" name="Content Placeholder 7">
            <a:extLst>
              <a:ext uri="{FF2B5EF4-FFF2-40B4-BE49-F238E27FC236}">
                <a16:creationId xmlns:a16="http://schemas.microsoft.com/office/drawing/2014/main" id="{B067F46A-2A5D-481E-828C-03C5B8FBD380}"/>
              </a:ext>
            </a:extLst>
          </p:cNvPr>
          <p:cNvSpPr txBox="1">
            <a:spLocks/>
          </p:cNvSpPr>
          <p:nvPr/>
        </p:nvSpPr>
        <p:spPr>
          <a:xfrm>
            <a:off x="6197600" y="1600201"/>
            <a:ext cx="5384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GB" sz="3200" dirty="0"/>
          </a:p>
          <a:p>
            <a:endParaRPr lang="en-GB" dirty="0"/>
          </a:p>
          <a:p>
            <a:endParaRPr lang="en-GB" dirty="0"/>
          </a:p>
        </p:txBody>
      </p:sp>
    </p:spTree>
    <p:extLst>
      <p:ext uri="{BB962C8B-B14F-4D97-AF65-F5344CB8AC3E}">
        <p14:creationId xmlns:p14="http://schemas.microsoft.com/office/powerpoint/2010/main" val="3044663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720080"/>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AQA GCSE ENGLISH LANGUAGE</a:t>
            </a:r>
          </a:p>
        </p:txBody>
      </p:sp>
      <p:sp>
        <p:nvSpPr>
          <p:cNvPr id="7" name="Rounded Rectangle 6"/>
          <p:cNvSpPr/>
          <p:nvPr/>
        </p:nvSpPr>
        <p:spPr>
          <a:xfrm>
            <a:off x="1719144" y="1052870"/>
            <a:ext cx="8697335" cy="55444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ENGLISH LANGUAGE (8700)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Speaking &amp; Listening </a:t>
            </a:r>
            <a:endParaRPr kumimoji="0" lang="en-GB" sz="24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Individual Presentation</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Paper 1: Explorations in Creative Reading &amp; Writing (50%) – 1hr 45 minutes</a:t>
            </a:r>
            <a:endParaRPr kumimoji="0" lang="en-GB" sz="24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Reading Literary Fiction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Descriptive or Narrative Writing</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GB" sz="24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Paper 2: Writers’ Viewpoints and Perspectives (50%) – 1 hr 45 minutes</a:t>
            </a:r>
            <a:endParaRPr kumimoji="0" lang="en-GB" sz="24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Reading Non-Fiction &amp; Literary Non-Fiction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Writing to Present a Viewpoint</a:t>
            </a:r>
            <a:endParaRPr kumimoji="0" lang="en-GB" sz="2000" b="0"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4071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818ED628-2FD2-B335-C0BA-BE17A0605573}"/>
              </a:ext>
            </a:extLst>
          </p:cNvPr>
          <p:cNvPicPr>
            <a:picLocks noGrp="1" noChangeAspect="1"/>
          </p:cNvPicPr>
          <p:nvPr>
            <p:ph idx="1"/>
          </p:nvPr>
        </p:nvPicPr>
        <p:blipFill rotWithShape="1">
          <a:blip r:embed="rId3"/>
          <a:srcRect l="37993" t="15238" r="23477" b="10794"/>
          <a:stretch/>
        </p:blipFill>
        <p:spPr>
          <a:xfrm>
            <a:off x="3516468" y="643467"/>
            <a:ext cx="5159065" cy="5571067"/>
          </a:xfrm>
          <a:prstGeom prst="rect">
            <a:avLst/>
          </a:prstGeom>
        </p:spPr>
      </p:pic>
    </p:spTree>
    <p:extLst>
      <p:ext uri="{BB962C8B-B14F-4D97-AF65-F5344CB8AC3E}">
        <p14:creationId xmlns:p14="http://schemas.microsoft.com/office/powerpoint/2010/main" val="609454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818ED628-2FD2-B335-C0BA-BE17A0605573}"/>
              </a:ext>
            </a:extLst>
          </p:cNvPr>
          <p:cNvPicPr>
            <a:picLocks noGrp="1" noChangeAspect="1"/>
          </p:cNvPicPr>
          <p:nvPr>
            <p:ph idx="1"/>
          </p:nvPr>
        </p:nvPicPr>
        <p:blipFill rotWithShape="1">
          <a:blip r:embed="rId3"/>
          <a:srcRect l="37993" t="15238" r="23477" b="10794"/>
          <a:stretch/>
        </p:blipFill>
        <p:spPr>
          <a:xfrm>
            <a:off x="1805562" y="284033"/>
            <a:ext cx="5159065" cy="5571067"/>
          </a:xfrm>
          <a:prstGeom prst="rect">
            <a:avLst/>
          </a:prstGeom>
        </p:spPr>
      </p:pic>
      <p:sp>
        <p:nvSpPr>
          <p:cNvPr id="2" name="TextBox 1">
            <a:extLst>
              <a:ext uri="{FF2B5EF4-FFF2-40B4-BE49-F238E27FC236}">
                <a16:creationId xmlns:a16="http://schemas.microsoft.com/office/drawing/2014/main" id="{CD7314AC-0034-0603-6A50-285722ECF236}"/>
              </a:ext>
            </a:extLst>
          </p:cNvPr>
          <p:cNvSpPr txBox="1"/>
          <p:nvPr/>
        </p:nvSpPr>
        <p:spPr>
          <a:xfrm>
            <a:off x="7351781" y="1262827"/>
            <a:ext cx="302781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ell MT"/>
                <a:ea typeface="+mn-ea"/>
                <a:cs typeface="Calibri"/>
              </a:rPr>
              <a:t>Formal Mock Examinations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Bell MT"/>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ell MT"/>
                <a:ea typeface="+mn-ea"/>
                <a:cs typeface="Calibri"/>
              </a:rPr>
              <a:t>December mock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Bell MT"/>
                <a:ea typeface="+mn-ea"/>
                <a:cs typeface="Calibri"/>
              </a:rPr>
              <a:t>Paper 2 (full paper)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Bell MT"/>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Bell MT"/>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ell MT"/>
                <a:ea typeface="+mn-ea"/>
                <a:cs typeface="Calibri"/>
              </a:rPr>
              <a:t>March mock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Bell MT"/>
                <a:ea typeface="+mn-ea"/>
                <a:cs typeface="Calibri"/>
              </a:rPr>
              <a:t>Paper 1 (full paper)</a:t>
            </a:r>
          </a:p>
        </p:txBody>
      </p:sp>
    </p:spTree>
    <p:extLst>
      <p:ext uri="{BB962C8B-B14F-4D97-AF65-F5344CB8AC3E}">
        <p14:creationId xmlns:p14="http://schemas.microsoft.com/office/powerpoint/2010/main" val="2262220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893028"/>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PAPER 1: OVERVIEW</a:t>
            </a:r>
          </a:p>
        </p:txBody>
      </p:sp>
      <p:graphicFrame>
        <p:nvGraphicFramePr>
          <p:cNvPr id="8" name="Table 7"/>
          <p:cNvGraphicFramePr>
            <a:graphicFrameLocks noGrp="1"/>
          </p:cNvGraphicFramePr>
          <p:nvPr/>
        </p:nvGraphicFramePr>
        <p:xfrm>
          <a:off x="1631505" y="1268760"/>
          <a:ext cx="8784975" cy="5109738"/>
        </p:xfrm>
        <a:graphic>
          <a:graphicData uri="http://schemas.openxmlformats.org/drawingml/2006/table">
            <a:tbl>
              <a:tblPr firstRow="1" firstCol="1" bandRow="1">
                <a:tableStyleId>{22838BEF-8BB2-4498-84A7-C5851F593DF1}</a:tableStyleId>
              </a:tblPr>
              <a:tblGrid>
                <a:gridCol w="1346085">
                  <a:extLst>
                    <a:ext uri="{9D8B030D-6E8A-4147-A177-3AD203B41FA5}">
                      <a16:colId xmlns:a16="http://schemas.microsoft.com/office/drawing/2014/main" val="3970374606"/>
                    </a:ext>
                  </a:extLst>
                </a:gridCol>
                <a:gridCol w="921005">
                  <a:extLst>
                    <a:ext uri="{9D8B030D-6E8A-4147-A177-3AD203B41FA5}">
                      <a16:colId xmlns:a16="http://schemas.microsoft.com/office/drawing/2014/main" val="362542880"/>
                    </a:ext>
                  </a:extLst>
                </a:gridCol>
                <a:gridCol w="1062699">
                  <a:extLst>
                    <a:ext uri="{9D8B030D-6E8A-4147-A177-3AD203B41FA5}">
                      <a16:colId xmlns:a16="http://schemas.microsoft.com/office/drawing/2014/main" val="1626595577"/>
                    </a:ext>
                  </a:extLst>
                </a:gridCol>
                <a:gridCol w="5455186">
                  <a:extLst>
                    <a:ext uri="{9D8B030D-6E8A-4147-A177-3AD203B41FA5}">
                      <a16:colId xmlns:a16="http://schemas.microsoft.com/office/drawing/2014/main" val="1321259285"/>
                    </a:ext>
                  </a:extLst>
                </a:gridCol>
              </a:tblGrid>
              <a:tr h="416311">
                <a:tc>
                  <a:txBody>
                    <a:bodyPr/>
                    <a:lstStyle/>
                    <a:p>
                      <a:pPr algn="ctr">
                        <a:lnSpc>
                          <a:spcPct val="107000"/>
                        </a:lnSpc>
                        <a:spcAft>
                          <a:spcPts val="0"/>
                        </a:spcAft>
                      </a:pPr>
                      <a:r>
                        <a:rPr lang="en-GB" sz="1800" dirty="0">
                          <a:effectLst/>
                        </a:rPr>
                        <a:t>QUESTION</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MARKS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TIME</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STUDENT KNOWLEDGE &amp; SKILLS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2728094"/>
                  </a:ext>
                </a:extLst>
              </a:tr>
              <a:tr h="416311">
                <a:tc gridSpan="2">
                  <a:txBody>
                    <a:bodyPr/>
                    <a:lstStyle/>
                    <a:p>
                      <a:pPr>
                        <a:lnSpc>
                          <a:spcPct val="107000"/>
                        </a:lnSpc>
                        <a:spcAft>
                          <a:spcPts val="0"/>
                        </a:spcAft>
                      </a:pPr>
                      <a:r>
                        <a:rPr lang="en-GB" sz="1800" dirty="0">
                          <a:effectLst/>
                        </a:rPr>
                        <a:t> </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pPr>
                        <a:lnSpc>
                          <a:spcPct val="107000"/>
                        </a:lnSpc>
                        <a:spcAft>
                          <a:spcPts val="0"/>
                        </a:spcAft>
                      </a:pPr>
                      <a:r>
                        <a:rPr lang="en-GB" sz="1800" dirty="0">
                          <a:effectLst/>
                        </a:rPr>
                        <a:t>15 </a:t>
                      </a:r>
                      <a:r>
                        <a:rPr lang="en-GB" sz="1800" dirty="0" err="1">
                          <a:effectLst/>
                        </a:rPr>
                        <a:t>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READING the QUESTIONS and TEXTS closely</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1795436"/>
                  </a:ext>
                </a:extLst>
              </a:tr>
              <a:tr h="416311">
                <a:tc>
                  <a:txBody>
                    <a:bodyPr/>
                    <a:lstStyle/>
                    <a:p>
                      <a:pPr algn="ctr">
                        <a:lnSpc>
                          <a:spcPct val="107000"/>
                        </a:lnSpc>
                        <a:spcAft>
                          <a:spcPts val="0"/>
                        </a:spcAft>
                      </a:pPr>
                      <a:r>
                        <a:rPr lang="en-GB" sz="1800" dirty="0">
                          <a:effectLst/>
                        </a:rPr>
                        <a:t>1</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4</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5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FINDING and LISTING four key pieces of INFORMATION</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44656"/>
                  </a:ext>
                </a:extLst>
              </a:tr>
              <a:tr h="855423">
                <a:tc>
                  <a:txBody>
                    <a:bodyPr/>
                    <a:lstStyle/>
                    <a:p>
                      <a:pPr algn="ctr">
                        <a:lnSpc>
                          <a:spcPct val="107000"/>
                        </a:lnSpc>
                        <a:spcAft>
                          <a:spcPts val="0"/>
                        </a:spcAft>
                      </a:pPr>
                      <a:r>
                        <a:rPr lang="en-GB" sz="1800" dirty="0">
                          <a:effectLst/>
                        </a:rPr>
                        <a:t>2</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8</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10 mins</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ANALYSING how and why the writer uses LANGUAGE &amp; LANGUAGE TECHNIQUES</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0094335"/>
                  </a:ext>
                </a:extLst>
              </a:tr>
              <a:tr h="416311">
                <a:tc>
                  <a:txBody>
                    <a:bodyPr/>
                    <a:lstStyle/>
                    <a:p>
                      <a:pPr algn="ctr">
                        <a:lnSpc>
                          <a:spcPct val="107000"/>
                        </a:lnSpc>
                        <a:spcAft>
                          <a:spcPts val="0"/>
                        </a:spcAft>
                      </a:pPr>
                      <a:r>
                        <a:rPr lang="en-GB" sz="1800" dirty="0">
                          <a:effectLst/>
                        </a:rPr>
                        <a:t>3</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8</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10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ANALYSING how and why the writer uses STRUCTURE</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7011449"/>
                  </a:ext>
                </a:extLst>
              </a:tr>
              <a:tr h="416311">
                <a:tc>
                  <a:txBody>
                    <a:bodyPr/>
                    <a:lstStyle/>
                    <a:p>
                      <a:pPr algn="ctr">
                        <a:lnSpc>
                          <a:spcPct val="107000"/>
                        </a:lnSpc>
                        <a:spcAft>
                          <a:spcPts val="0"/>
                        </a:spcAft>
                      </a:pPr>
                      <a:r>
                        <a:rPr lang="en-GB" sz="1800" dirty="0">
                          <a:effectLst/>
                        </a:rPr>
                        <a:t>4</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20</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20 mins</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PRESENTING a clear OPINION of the writer’s METHODS</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8622229"/>
                  </a:ext>
                </a:extLst>
              </a:tr>
              <a:tr h="2172760">
                <a:tc>
                  <a:txBody>
                    <a:bodyPr/>
                    <a:lstStyle/>
                    <a:p>
                      <a:pPr algn="ctr">
                        <a:lnSpc>
                          <a:spcPct val="107000"/>
                        </a:lnSpc>
                        <a:spcAft>
                          <a:spcPts val="0"/>
                        </a:spcAft>
                      </a:pPr>
                      <a:r>
                        <a:rPr lang="en-GB" sz="1800" dirty="0">
                          <a:effectLst/>
                        </a:rPr>
                        <a:t>5</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40</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45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WRITING a DESCRIPTIVE or NARRATIVE piece which:</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communicates clearly</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organises information</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includes a range of vocabulary &amp; sentences</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demonstrates accurate spelling and punctuation </a:t>
                      </a:r>
                      <a:endParaRPr lang="en-GB" sz="1600" b="1" dirty="0">
                        <a:effectLst/>
                        <a:latin typeface="Century Gothic" panose="020B0502020202020204" pitchFamily="34" charset="0"/>
                      </a:endParaRPr>
                    </a:p>
                  </a:txBody>
                  <a:tcPr marL="68580" marR="68580" marT="0" marB="0"/>
                </a:tc>
                <a:extLst>
                  <a:ext uri="{0D108BD9-81ED-4DB2-BD59-A6C34878D82A}">
                    <a16:rowId xmlns:a16="http://schemas.microsoft.com/office/drawing/2014/main" val="504021241"/>
                  </a:ext>
                </a:extLst>
              </a:tr>
            </a:tbl>
          </a:graphicData>
        </a:graphic>
      </p:graphicFrame>
    </p:spTree>
    <p:extLst>
      <p:ext uri="{BB962C8B-B14F-4D97-AF65-F5344CB8AC3E}">
        <p14:creationId xmlns:p14="http://schemas.microsoft.com/office/powerpoint/2010/main" val="24216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893028"/>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PAPER 2: OVERVIEW</a:t>
            </a:r>
          </a:p>
        </p:txBody>
      </p:sp>
      <p:graphicFrame>
        <p:nvGraphicFramePr>
          <p:cNvPr id="8" name="Table 7"/>
          <p:cNvGraphicFramePr>
            <a:graphicFrameLocks noGrp="1"/>
          </p:cNvGraphicFramePr>
          <p:nvPr/>
        </p:nvGraphicFramePr>
        <p:xfrm>
          <a:off x="1631505" y="1268761"/>
          <a:ext cx="8784975" cy="5265181"/>
        </p:xfrm>
        <a:graphic>
          <a:graphicData uri="http://schemas.openxmlformats.org/drawingml/2006/table">
            <a:tbl>
              <a:tblPr firstRow="1" firstCol="1" bandRow="1">
                <a:tableStyleId>{22838BEF-8BB2-4498-84A7-C5851F593DF1}</a:tableStyleId>
              </a:tblPr>
              <a:tblGrid>
                <a:gridCol w="1346085">
                  <a:extLst>
                    <a:ext uri="{9D8B030D-6E8A-4147-A177-3AD203B41FA5}">
                      <a16:colId xmlns:a16="http://schemas.microsoft.com/office/drawing/2014/main" val="3970374606"/>
                    </a:ext>
                  </a:extLst>
                </a:gridCol>
                <a:gridCol w="921005">
                  <a:extLst>
                    <a:ext uri="{9D8B030D-6E8A-4147-A177-3AD203B41FA5}">
                      <a16:colId xmlns:a16="http://schemas.microsoft.com/office/drawing/2014/main" val="362542880"/>
                    </a:ext>
                  </a:extLst>
                </a:gridCol>
                <a:gridCol w="1062699">
                  <a:extLst>
                    <a:ext uri="{9D8B030D-6E8A-4147-A177-3AD203B41FA5}">
                      <a16:colId xmlns:a16="http://schemas.microsoft.com/office/drawing/2014/main" val="1626595577"/>
                    </a:ext>
                  </a:extLst>
                </a:gridCol>
                <a:gridCol w="5455186">
                  <a:extLst>
                    <a:ext uri="{9D8B030D-6E8A-4147-A177-3AD203B41FA5}">
                      <a16:colId xmlns:a16="http://schemas.microsoft.com/office/drawing/2014/main" val="1321259285"/>
                    </a:ext>
                  </a:extLst>
                </a:gridCol>
              </a:tblGrid>
              <a:tr h="416311">
                <a:tc>
                  <a:txBody>
                    <a:bodyPr/>
                    <a:lstStyle/>
                    <a:p>
                      <a:pPr algn="ctr">
                        <a:lnSpc>
                          <a:spcPct val="107000"/>
                        </a:lnSpc>
                        <a:spcAft>
                          <a:spcPts val="0"/>
                        </a:spcAft>
                      </a:pPr>
                      <a:r>
                        <a:rPr lang="en-GB" sz="1800" dirty="0">
                          <a:effectLst/>
                        </a:rPr>
                        <a:t>QUESTION</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MARKS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TIME</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STUDENT KNOWLEDGE &amp; SKILLS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2728094"/>
                  </a:ext>
                </a:extLst>
              </a:tr>
              <a:tr h="416311">
                <a:tc gridSpan="2">
                  <a:txBody>
                    <a:bodyPr/>
                    <a:lstStyle/>
                    <a:p>
                      <a:pPr>
                        <a:lnSpc>
                          <a:spcPct val="107000"/>
                        </a:lnSpc>
                        <a:spcAft>
                          <a:spcPts val="0"/>
                        </a:spcAft>
                      </a:pPr>
                      <a:r>
                        <a:rPr lang="en-GB" sz="1800" dirty="0">
                          <a:effectLst/>
                        </a:rPr>
                        <a:t> </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pPr>
                        <a:lnSpc>
                          <a:spcPct val="107000"/>
                        </a:lnSpc>
                        <a:spcAft>
                          <a:spcPts val="0"/>
                        </a:spcAft>
                      </a:pPr>
                      <a:r>
                        <a:rPr lang="en-GB" sz="1800" dirty="0">
                          <a:effectLst/>
                        </a:rPr>
                        <a:t>15 </a:t>
                      </a:r>
                      <a:r>
                        <a:rPr lang="en-GB" sz="1800" dirty="0" err="1">
                          <a:effectLst/>
                        </a:rPr>
                        <a:t>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READING the QUESTIONS and TEXTS closely</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1795436"/>
                  </a:ext>
                </a:extLst>
              </a:tr>
              <a:tr h="416311">
                <a:tc>
                  <a:txBody>
                    <a:bodyPr/>
                    <a:lstStyle/>
                    <a:p>
                      <a:pPr algn="ctr">
                        <a:lnSpc>
                          <a:spcPct val="107000"/>
                        </a:lnSpc>
                        <a:spcAft>
                          <a:spcPts val="0"/>
                        </a:spcAft>
                      </a:pPr>
                      <a:r>
                        <a:rPr lang="en-GB" sz="1800" dirty="0">
                          <a:effectLst/>
                        </a:rPr>
                        <a:t>1</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4</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5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IDENTIFYING four true statements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44656"/>
                  </a:ext>
                </a:extLst>
              </a:tr>
              <a:tr h="855423">
                <a:tc>
                  <a:txBody>
                    <a:bodyPr/>
                    <a:lstStyle/>
                    <a:p>
                      <a:pPr algn="ctr">
                        <a:lnSpc>
                          <a:spcPct val="107000"/>
                        </a:lnSpc>
                        <a:spcAft>
                          <a:spcPts val="0"/>
                        </a:spcAft>
                      </a:pPr>
                      <a:r>
                        <a:rPr lang="en-GB" sz="1800" dirty="0">
                          <a:effectLst/>
                        </a:rPr>
                        <a:t>2</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8</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8 </a:t>
                      </a:r>
                      <a:r>
                        <a:rPr lang="en-GB" sz="1800" dirty="0" err="1">
                          <a:effectLst/>
                        </a:rPr>
                        <a:t>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SUMMARISING and</a:t>
                      </a:r>
                      <a:r>
                        <a:rPr lang="en-GB" sz="1800" baseline="0" dirty="0">
                          <a:effectLst/>
                        </a:rPr>
                        <a:t> SYNTHESISING the differences between texts using EVIDENCE and INFERENCE</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0094335"/>
                  </a:ext>
                </a:extLst>
              </a:tr>
              <a:tr h="416311">
                <a:tc>
                  <a:txBody>
                    <a:bodyPr/>
                    <a:lstStyle/>
                    <a:p>
                      <a:pPr algn="ctr">
                        <a:lnSpc>
                          <a:spcPct val="107000"/>
                        </a:lnSpc>
                        <a:spcAft>
                          <a:spcPts val="0"/>
                        </a:spcAft>
                      </a:pPr>
                      <a:r>
                        <a:rPr lang="en-GB" sz="1800" dirty="0">
                          <a:effectLst/>
                        </a:rPr>
                        <a:t>3</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dirty="0">
                          <a:effectLst/>
                          <a:latin typeface="+mn-lt"/>
                          <a:ea typeface="+mn-ea"/>
                          <a:cs typeface="+mn-cs"/>
                        </a:rPr>
                        <a:t>12</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12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ANALYSING how and why the writer uses LANGUAGE and LANGUAGE</a:t>
                      </a:r>
                      <a:r>
                        <a:rPr lang="en-GB" sz="1800" baseline="0" dirty="0">
                          <a:effectLst/>
                        </a:rPr>
                        <a:t> TECHNIQUES</a:t>
                      </a:r>
                      <a:r>
                        <a:rPr lang="en-GB" sz="1800" dirty="0">
                          <a:effectLst/>
                        </a:rPr>
                        <a:t> </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7011449"/>
                  </a:ext>
                </a:extLst>
              </a:tr>
              <a:tr h="416311">
                <a:tc>
                  <a:txBody>
                    <a:bodyPr/>
                    <a:lstStyle/>
                    <a:p>
                      <a:pPr algn="ctr">
                        <a:lnSpc>
                          <a:spcPct val="107000"/>
                        </a:lnSpc>
                        <a:spcAft>
                          <a:spcPts val="0"/>
                        </a:spcAft>
                      </a:pPr>
                      <a:r>
                        <a:rPr lang="en-GB" sz="1800" dirty="0">
                          <a:effectLst/>
                        </a:rPr>
                        <a:t>4</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dirty="0">
                          <a:effectLst/>
                          <a:latin typeface="+mn-lt"/>
                          <a:ea typeface="+mn-ea"/>
                          <a:cs typeface="+mn-cs"/>
                        </a:rPr>
                        <a:t>16</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20 mins</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COMPARING the</a:t>
                      </a:r>
                      <a:r>
                        <a:rPr lang="en-GB" sz="1800" baseline="0" dirty="0">
                          <a:effectLst/>
                        </a:rPr>
                        <a:t> writer’s ATTITUDES and </a:t>
                      </a:r>
                      <a:r>
                        <a:rPr lang="en-GB" sz="1800" dirty="0">
                          <a:effectLst/>
                        </a:rPr>
                        <a:t>METHODS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8622229"/>
                  </a:ext>
                </a:extLst>
              </a:tr>
              <a:tr h="2172760">
                <a:tc>
                  <a:txBody>
                    <a:bodyPr/>
                    <a:lstStyle/>
                    <a:p>
                      <a:pPr algn="ctr">
                        <a:lnSpc>
                          <a:spcPct val="107000"/>
                        </a:lnSpc>
                        <a:spcAft>
                          <a:spcPts val="0"/>
                        </a:spcAft>
                      </a:pPr>
                      <a:r>
                        <a:rPr lang="en-GB" sz="1800" dirty="0">
                          <a:effectLst/>
                        </a:rPr>
                        <a:t>5</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40</a:t>
                      </a:r>
                      <a:endParaRPr lang="en-GB" sz="1600" b="1">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45 mins</a:t>
                      </a:r>
                      <a:endParaRPr lang="en-GB" sz="16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WRITING a OPINION essay which:</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communicates clearly</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organises information</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includes a range of vocabulary &amp; sentences</a:t>
                      </a:r>
                      <a:endParaRPr lang="en-GB" sz="1600" dirty="0">
                        <a:effectLst/>
                      </a:endParaRPr>
                    </a:p>
                    <a:p>
                      <a:pPr marL="342900" lvl="0" indent="-342900">
                        <a:lnSpc>
                          <a:spcPct val="107000"/>
                        </a:lnSpc>
                        <a:spcAft>
                          <a:spcPts val="0"/>
                        </a:spcAft>
                        <a:buFont typeface="Wingdings" panose="05000000000000000000" pitchFamily="2" charset="2"/>
                        <a:buChar char=""/>
                      </a:pPr>
                      <a:r>
                        <a:rPr lang="en-GB" sz="1800" dirty="0">
                          <a:effectLst/>
                        </a:rPr>
                        <a:t>demonstrates accurate spelling and punctuation </a:t>
                      </a:r>
                      <a:endParaRPr lang="en-GB" sz="1600" b="1" dirty="0">
                        <a:effectLst/>
                        <a:latin typeface="Century Gothic" panose="020B0502020202020204" pitchFamily="34" charset="0"/>
                      </a:endParaRPr>
                    </a:p>
                  </a:txBody>
                  <a:tcPr marL="68580" marR="68580" marT="0" marB="0"/>
                </a:tc>
                <a:extLst>
                  <a:ext uri="{0D108BD9-81ED-4DB2-BD59-A6C34878D82A}">
                    <a16:rowId xmlns:a16="http://schemas.microsoft.com/office/drawing/2014/main" val="504021241"/>
                  </a:ext>
                </a:extLst>
              </a:tr>
            </a:tbl>
          </a:graphicData>
        </a:graphic>
      </p:graphicFrame>
    </p:spTree>
    <p:extLst>
      <p:ext uri="{BB962C8B-B14F-4D97-AF65-F5344CB8AC3E}">
        <p14:creationId xmlns:p14="http://schemas.microsoft.com/office/powerpoint/2010/main" val="39334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1149506"/>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TOP TIPS</a:t>
            </a:r>
          </a:p>
        </p:txBody>
      </p:sp>
      <p:sp>
        <p:nvSpPr>
          <p:cNvPr id="4" name="Rounded Rectangle 6"/>
          <p:cNvSpPr/>
          <p:nvPr/>
        </p:nvSpPr>
        <p:spPr>
          <a:xfrm>
            <a:off x="1719144" y="1583473"/>
            <a:ext cx="8697335" cy="501387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GB" sz="23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Answer all the QUESTIONS.</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GB" sz="23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Spend the correct length of TIME on each question.</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GB" sz="23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Look for KEYWORDS in the questions.</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GB" sz="23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Write about the SPECIFIED SECTIONS of the texts.</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GB" sz="23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Organise your answers into PARAGRAPHS.</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GB" sz="23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Provide three DEVELOPED PARAGRAPHS in Q2, Q3 &amp; Q4.</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GB" sz="23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Use SQUID/WHAT HOW WHY to STRUCTURE your responses to Q2, Q3 &amp; Q4.</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GB" sz="23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Meet the WRITING BRIEF in Q5.</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GB" sz="23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Use the full range of PUNCTUATION (! ? - : ;).</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GB" sz="23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RE-READ your Q5 response to check for clarity and accuracy.</a:t>
            </a:r>
          </a:p>
        </p:txBody>
      </p:sp>
    </p:spTree>
    <p:extLst>
      <p:ext uri="{BB962C8B-B14F-4D97-AF65-F5344CB8AC3E}">
        <p14:creationId xmlns:p14="http://schemas.microsoft.com/office/powerpoint/2010/main" val="2360612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937633"/>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LANGUAGE SUPPORT &amp; REVISION</a:t>
            </a:r>
          </a:p>
        </p:txBody>
      </p:sp>
      <p:sp>
        <p:nvSpPr>
          <p:cNvPr id="7" name="Rounded Rectangle 6"/>
          <p:cNvSpPr/>
          <p:nvPr/>
        </p:nvSpPr>
        <p:spPr>
          <a:xfrm>
            <a:off x="1719144" y="1260088"/>
            <a:ext cx="8697335" cy="53372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Use support materials to help consolidate, clarify and extend your understanding: books like the CGP and York Notes guides are helpful, as are websites like BBC Bitesize, also videos such as those on Mr Bruff’s YouTube channel.</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Keep up your general reading: discuss what you have read e.g. summarise the content, attitudes and perspectives; consider how the writer made you feel and why.</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Practise writing: even small sections are helpful. Think about how to make your writing attention-grabbing and memorable, particularly the opening.</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Keep and learn a vocabulary list: you can include key terminology from lessons, but also interesting words you come across which you could use in your own writing.</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Identify areas of </a:t>
            </a:r>
            <a:r>
              <a:rPr kumimoji="0" lang="en-GB" sz="1800" b="0" i="0" u="none" strike="noStrike" kern="1200" cap="none" spc="0" normalizeH="0" baseline="0" noProof="0" dirty="0" err="1">
                <a:ln>
                  <a:noFill/>
                </a:ln>
                <a:solidFill>
                  <a:srgbClr val="8064A2">
                    <a:lumMod val="50000"/>
                  </a:srgbClr>
                </a:solidFill>
                <a:effectLst/>
                <a:uLnTx/>
                <a:uFillTx/>
                <a:ea typeface="Verdana" panose="020B0604030504040204" pitchFamily="34" charset="0"/>
                <a:cs typeface="Verdana" panose="020B0604030504040204" pitchFamily="34" charset="0"/>
              </a:rPr>
              <a:t>SPaG</a:t>
            </a:r>
            <a:r>
              <a:rPr kumimoji="0" lang="en-GB" sz="18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 you find difficult and practise to get them right. There are lots of books and online resources to help with spelling, punctuation and grammar: the BBC </a:t>
            </a:r>
            <a:r>
              <a:rPr kumimoji="0" lang="en-GB" sz="1800" b="0" i="0" u="none" strike="noStrike" kern="1200" cap="none" spc="0" normalizeH="0" baseline="0" noProof="0" dirty="0" err="1">
                <a:ln>
                  <a:noFill/>
                </a:ln>
                <a:solidFill>
                  <a:srgbClr val="8064A2">
                    <a:lumMod val="50000"/>
                  </a:srgbClr>
                </a:solidFill>
                <a:effectLst/>
                <a:uLnTx/>
                <a:uFillTx/>
                <a:ea typeface="Verdana" panose="020B0604030504040204" pitchFamily="34" charset="0"/>
                <a:cs typeface="Verdana" panose="020B0604030504040204" pitchFamily="34" charset="0"/>
              </a:rPr>
              <a:t>Skillswise</a:t>
            </a:r>
            <a:r>
              <a:rPr kumimoji="0" lang="en-GB" sz="18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 website is very straightforward to understand.</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Revisit any previous exam papers you have completed or look at those on the AQA website. </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Drop-in support sessions in school.</a:t>
            </a:r>
          </a:p>
        </p:txBody>
      </p:sp>
    </p:spTree>
    <p:extLst>
      <p:ext uri="{BB962C8B-B14F-4D97-AF65-F5344CB8AC3E}">
        <p14:creationId xmlns:p14="http://schemas.microsoft.com/office/powerpoint/2010/main" val="328539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1116053"/>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AQA GCSE ENGLISH</a:t>
            </a:r>
          </a:p>
        </p:txBody>
      </p:sp>
      <p:sp>
        <p:nvSpPr>
          <p:cNvPr id="7" name="Rounded Rectangle 6"/>
          <p:cNvSpPr/>
          <p:nvPr/>
        </p:nvSpPr>
        <p:spPr>
          <a:xfrm>
            <a:off x="1719144" y="1555120"/>
            <a:ext cx="8697335" cy="51142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rPr>
              <a:t>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ENGLISH LITERATURE (8702)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dirty="0">
              <a:ln>
                <a:noFill/>
              </a:ln>
              <a:solidFill>
                <a:srgbClr val="8064A2">
                  <a:lumMod val="50000"/>
                </a:srgbClr>
              </a:solidFill>
              <a:effectLst/>
              <a:uLnTx/>
              <a:uFillTx/>
              <a:latin typeface="Bell MT" panose="02020503060305020303" pitchFamily="18" charset="0"/>
              <a:ea typeface="Verdana" panose="020B0604030504040204" pitchFamily="34" charset="0"/>
              <a:cs typeface="Verdan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dirty="0">
              <a:ln>
                <a:noFill/>
              </a:ln>
              <a:solidFill>
                <a:srgbClr val="8064A2">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8064A2">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82035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720080"/>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AQA GCSE ENGLISH LITERATURE</a:t>
            </a:r>
          </a:p>
        </p:txBody>
      </p:sp>
      <p:sp>
        <p:nvSpPr>
          <p:cNvPr id="10" name="Rounded Rectangle 9"/>
          <p:cNvSpPr/>
          <p:nvPr/>
        </p:nvSpPr>
        <p:spPr>
          <a:xfrm>
            <a:off x="746760" y="1052870"/>
            <a:ext cx="11003280" cy="55444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ENGLISH LITERATURE (8702) –</a:t>
            </a:r>
            <a:r>
              <a:rPr kumimoji="0" lang="en-GB" sz="2800" b="1"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 </a:t>
            </a:r>
            <a:endParaRPr kumimoji="0" lang="en-GB" sz="2800" b="1"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sng"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Paper 1: Shakespeare and the 19</a:t>
            </a:r>
            <a:r>
              <a:rPr kumimoji="0" lang="en-GB" sz="2400" i="0" u="sng" strike="noStrike" kern="1200" cap="none" spc="0" normalizeH="0" baseline="30000" noProof="0" dirty="0">
                <a:ln>
                  <a:noFill/>
                </a:ln>
                <a:solidFill>
                  <a:srgbClr val="8064A2">
                    <a:lumMod val="50000"/>
                  </a:srgbClr>
                </a:solidFill>
                <a:effectLst/>
                <a:uLnTx/>
                <a:uFillTx/>
                <a:ea typeface="Verdana"/>
                <a:cs typeface="Verdana" panose="020B0604030504040204" pitchFamily="34" charset="0"/>
              </a:rPr>
              <a:t>th</a:t>
            </a:r>
            <a:r>
              <a:rPr kumimoji="0" lang="en-GB" sz="2400" i="0" u="sng"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 Century Novel (40%) –    1 hr 45 minutes</a:t>
            </a:r>
            <a:endParaRPr kumimoji="0" lang="en-GB" sz="240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Shakespeare Play: </a:t>
            </a:r>
            <a:r>
              <a:rPr kumimoji="0" lang="en-GB" sz="2400" i="1"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Romeo &amp; Juliet </a:t>
            </a:r>
            <a:r>
              <a:rPr kumimoji="0" lang="en-GB" sz="240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or </a:t>
            </a:r>
            <a:r>
              <a:rPr kumimoji="0" lang="en-GB" sz="2400" i="1"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Macbeth</a:t>
            </a:r>
            <a:r>
              <a:rPr kumimoji="0" lang="en-GB" sz="240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 or </a:t>
            </a:r>
            <a:r>
              <a:rPr kumimoji="0" lang="en-GB" sz="2400" i="1"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Julius Caesar</a:t>
            </a:r>
            <a:endParaRPr kumimoji="0" lang="en-GB" sz="240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19</a:t>
            </a:r>
            <a:r>
              <a:rPr kumimoji="0" lang="en-GB" sz="2400" i="0" u="none" strike="noStrike" kern="1200" cap="none" spc="0" normalizeH="0" baseline="30000" noProof="0" dirty="0">
                <a:ln>
                  <a:noFill/>
                </a:ln>
                <a:solidFill>
                  <a:srgbClr val="8064A2">
                    <a:lumMod val="50000"/>
                  </a:srgbClr>
                </a:solidFill>
                <a:effectLst/>
                <a:uLnTx/>
                <a:uFillTx/>
                <a:ea typeface="Verdana"/>
                <a:cs typeface="Verdana" panose="020B0604030504040204" pitchFamily="34" charset="0"/>
              </a:rPr>
              <a:t>th</a:t>
            </a:r>
            <a:r>
              <a:rPr kumimoji="0" lang="en-GB" sz="240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 Century Novel: </a:t>
            </a:r>
            <a:r>
              <a:rPr kumimoji="0" lang="en-GB" sz="2400" i="1"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A Christmas Carol </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GB" sz="240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sng"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Paper 2: Modern Texts &amp; Poetry (60%) – 2 hr 15 minutes</a:t>
            </a:r>
            <a:endParaRPr kumimoji="0" lang="en-GB" sz="240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Modern Play: </a:t>
            </a:r>
            <a:r>
              <a:rPr kumimoji="0" lang="en-GB" sz="2400" i="1"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An Inspector Calls</a:t>
            </a:r>
            <a:endParaRPr kumimoji="0" lang="en-GB" sz="240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Poetry Collection – Power &amp; Conflict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Unseen Poems</a:t>
            </a:r>
            <a:endParaRPr kumimoji="0" lang="en-GB" sz="200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8064A2">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86873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9A1FEB6D-F61B-9BBB-781C-2D17DC4C6BC1}"/>
              </a:ext>
            </a:extLst>
          </p:cNvPr>
          <p:cNvPicPr>
            <a:picLocks noGrp="1" noChangeAspect="1"/>
          </p:cNvPicPr>
          <p:nvPr>
            <p:ph idx="1"/>
          </p:nvPr>
        </p:nvPicPr>
        <p:blipFill rotWithShape="1">
          <a:blip r:embed="rId3"/>
          <a:srcRect l="33989" t="24127" r="33989" b="13016"/>
          <a:stretch/>
        </p:blipFill>
        <p:spPr>
          <a:xfrm>
            <a:off x="3098758" y="97126"/>
            <a:ext cx="6109502" cy="6764388"/>
          </a:xfrm>
          <a:prstGeom prst="rect">
            <a:avLst/>
          </a:prstGeom>
        </p:spPr>
      </p:pic>
    </p:spTree>
    <p:extLst>
      <p:ext uri="{BB962C8B-B14F-4D97-AF65-F5344CB8AC3E}">
        <p14:creationId xmlns:p14="http://schemas.microsoft.com/office/powerpoint/2010/main" val="736209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843F-D942-4136-A2EC-4DCA8C597E9D}"/>
              </a:ext>
            </a:extLst>
          </p:cNvPr>
          <p:cNvSpPr>
            <a:spLocks noGrp="1"/>
          </p:cNvSpPr>
          <p:nvPr>
            <p:ph type="title"/>
          </p:nvPr>
        </p:nvSpPr>
        <p:spPr>
          <a:solidFill>
            <a:schemeClr val="accent4">
              <a:lumMod val="75000"/>
            </a:schemeClr>
          </a:solidFill>
        </p:spPr>
        <p:txBody>
          <a:bodyPr/>
          <a:lstStyle/>
          <a:p>
            <a:r>
              <a:rPr lang="en-GB" dirty="0">
                <a:solidFill>
                  <a:schemeClr val="accent4">
                    <a:lumMod val="20000"/>
                    <a:lumOff val="80000"/>
                  </a:schemeClr>
                </a:solidFill>
              </a:rPr>
              <a:t>Key Dates</a:t>
            </a:r>
          </a:p>
        </p:txBody>
      </p:sp>
      <p:sp>
        <p:nvSpPr>
          <p:cNvPr id="6" name="Content Placeholder 5">
            <a:extLst>
              <a:ext uri="{FF2B5EF4-FFF2-40B4-BE49-F238E27FC236}">
                <a16:creationId xmlns:a16="http://schemas.microsoft.com/office/drawing/2014/main" id="{2A81B39F-62EB-4EA1-BCD6-F1EE4159B1B9}"/>
              </a:ext>
            </a:extLst>
          </p:cNvPr>
          <p:cNvSpPr>
            <a:spLocks noGrp="1"/>
          </p:cNvSpPr>
          <p:nvPr>
            <p:ph sz="half" idx="1"/>
          </p:nvPr>
        </p:nvSpPr>
        <p:spPr/>
        <p:txBody>
          <a:bodyPr>
            <a:normAutofit/>
          </a:bodyPr>
          <a:lstStyle/>
          <a:p>
            <a:pPr marL="0" indent="0">
              <a:buNone/>
            </a:pPr>
            <a:r>
              <a:rPr lang="en-GB" sz="3200" dirty="0"/>
              <a:t>January</a:t>
            </a:r>
          </a:p>
          <a:p>
            <a:pPr marL="0" indent="0">
              <a:buNone/>
            </a:pPr>
            <a:endParaRPr lang="en-GB" dirty="0"/>
          </a:p>
          <a:p>
            <a:r>
              <a:rPr lang="en-GB" dirty="0"/>
              <a:t>1</a:t>
            </a:r>
            <a:r>
              <a:rPr lang="en-GB" baseline="30000" dirty="0"/>
              <a:t>st</a:t>
            </a:r>
            <a:r>
              <a:rPr lang="en-GB" dirty="0"/>
              <a:t> Bank Holiday </a:t>
            </a:r>
          </a:p>
          <a:p>
            <a:r>
              <a:rPr lang="en-GB" dirty="0"/>
              <a:t>2</a:t>
            </a:r>
            <a:r>
              <a:rPr lang="en-GB" baseline="30000" dirty="0"/>
              <a:t>nd</a:t>
            </a:r>
            <a:r>
              <a:rPr lang="en-GB" dirty="0"/>
              <a:t> Spring Term Begins </a:t>
            </a:r>
          </a:p>
          <a:p>
            <a:r>
              <a:rPr lang="en-GB" dirty="0"/>
              <a:t>26</a:t>
            </a:r>
            <a:r>
              <a:rPr lang="en-GB" baseline="30000" dirty="0"/>
              <a:t>th</a:t>
            </a:r>
            <a:r>
              <a:rPr lang="en-GB" dirty="0"/>
              <a:t>  10PC2 Issued </a:t>
            </a:r>
          </a:p>
          <a:p>
            <a:pPr marL="0" indent="0">
              <a:buNone/>
            </a:pPr>
            <a:endParaRPr lang="en-GB" dirty="0"/>
          </a:p>
          <a:p>
            <a:pPr marL="0" indent="0">
              <a:buNone/>
            </a:pPr>
            <a:endParaRPr lang="en-GB" dirty="0"/>
          </a:p>
        </p:txBody>
      </p:sp>
      <p:sp>
        <p:nvSpPr>
          <p:cNvPr id="7" name="Content Placeholder 6">
            <a:extLst>
              <a:ext uri="{FF2B5EF4-FFF2-40B4-BE49-F238E27FC236}">
                <a16:creationId xmlns:a16="http://schemas.microsoft.com/office/drawing/2014/main" id="{6990E6A4-CF68-4459-982B-F6FFAE5B846D}"/>
              </a:ext>
            </a:extLst>
          </p:cNvPr>
          <p:cNvSpPr>
            <a:spLocks noGrp="1"/>
          </p:cNvSpPr>
          <p:nvPr>
            <p:ph sz="half" idx="2"/>
          </p:nvPr>
        </p:nvSpPr>
        <p:spPr>
          <a:xfrm>
            <a:off x="5577840" y="1600201"/>
            <a:ext cx="6004560" cy="4525963"/>
          </a:xfrm>
        </p:spPr>
        <p:txBody>
          <a:bodyPr>
            <a:normAutofit/>
          </a:bodyPr>
          <a:lstStyle/>
          <a:p>
            <a:pPr marL="0" indent="0">
              <a:buNone/>
            </a:pPr>
            <a:r>
              <a:rPr lang="en-GB" sz="3200" dirty="0"/>
              <a:t>February</a:t>
            </a:r>
          </a:p>
          <a:p>
            <a:pPr marL="0" indent="0">
              <a:buNone/>
            </a:pPr>
            <a:endParaRPr lang="en-GB" sz="3200" dirty="0"/>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a:t>
            </a:r>
            <a:r>
              <a:rPr kumimoji="0" lang="en-GB" sz="2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INSET DAY 3  </a:t>
            </a: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a:t>
            </a:r>
            <a:r>
              <a:rPr kumimoji="0" lang="en-GB" sz="2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Year 10/11 Oxbridge Evening (Study Centre) </a:t>
            </a: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13</a:t>
            </a:r>
            <a:r>
              <a:rPr kumimoji="0" lang="en-GB" sz="2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Half Term week </a:t>
            </a:r>
          </a:p>
          <a:p>
            <a:pPr fontAlgn="base">
              <a:buFont typeface="Arial" panose="020B0604020202020204" pitchFamily="34" charset="0"/>
              <a:buChar char="•"/>
              <a:defRPr/>
            </a:pP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r>
              <a:rPr kumimoji="0" lang="en-GB" sz="2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-22</a:t>
            </a:r>
            <a:r>
              <a:rPr kumimoji="0" lang="en-GB" sz="2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nd</a:t>
            </a: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Year 10 Mock interviews </a:t>
            </a: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indent="0">
              <a:buNone/>
            </a:pPr>
            <a:endParaRPr lang="en-GB" sz="3200" dirty="0"/>
          </a:p>
          <a:p>
            <a:endParaRPr lang="en-GB" dirty="0"/>
          </a:p>
          <a:p>
            <a:endParaRPr lang="en-GB" dirty="0"/>
          </a:p>
          <a:p>
            <a:endParaRPr lang="en-GB" dirty="0"/>
          </a:p>
        </p:txBody>
      </p:sp>
      <p:pic>
        <p:nvPicPr>
          <p:cNvPr id="5" name="Picture 4" descr="HS_Crest_Repeat_Pattern.png">
            <a:extLst>
              <a:ext uri="{FF2B5EF4-FFF2-40B4-BE49-F238E27FC236}">
                <a16:creationId xmlns:a16="http://schemas.microsoft.com/office/drawing/2014/main" id="{4D217032-0875-49D3-A0E1-340DC1684EAD}"/>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4641" r="-14" b="32888"/>
          <a:stretch/>
        </p:blipFill>
        <p:spPr>
          <a:xfrm>
            <a:off x="609600" y="274638"/>
            <a:ext cx="10972800" cy="1143000"/>
          </a:xfrm>
          <a:prstGeom prst="rect">
            <a:avLst/>
          </a:prstGeom>
          <a:noFill/>
        </p:spPr>
      </p:pic>
    </p:spTree>
    <p:extLst>
      <p:ext uri="{BB962C8B-B14F-4D97-AF65-F5344CB8AC3E}">
        <p14:creationId xmlns:p14="http://schemas.microsoft.com/office/powerpoint/2010/main" val="127094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9A1FEB6D-F61B-9BBB-781C-2D17DC4C6BC1}"/>
              </a:ext>
            </a:extLst>
          </p:cNvPr>
          <p:cNvPicPr>
            <a:picLocks noGrp="1" noChangeAspect="1"/>
          </p:cNvPicPr>
          <p:nvPr>
            <p:ph idx="1"/>
          </p:nvPr>
        </p:nvPicPr>
        <p:blipFill rotWithShape="1">
          <a:blip r:embed="rId3"/>
          <a:srcRect l="33989" t="24127" r="33989" b="13016"/>
          <a:stretch/>
        </p:blipFill>
        <p:spPr>
          <a:xfrm>
            <a:off x="1891061" y="413429"/>
            <a:ext cx="5045577" cy="5571067"/>
          </a:xfrm>
          <a:prstGeom prst="rect">
            <a:avLst/>
          </a:prstGeom>
        </p:spPr>
      </p:pic>
      <p:sp>
        <p:nvSpPr>
          <p:cNvPr id="3" name="TextBox 2">
            <a:extLst>
              <a:ext uri="{FF2B5EF4-FFF2-40B4-BE49-F238E27FC236}">
                <a16:creationId xmlns:a16="http://schemas.microsoft.com/office/drawing/2014/main" id="{8DE48914-11A2-04B8-3ED6-0EBCA24E6161}"/>
              </a:ext>
            </a:extLst>
          </p:cNvPr>
          <p:cNvSpPr txBox="1"/>
          <p:nvPr/>
        </p:nvSpPr>
        <p:spPr>
          <a:xfrm>
            <a:off x="7380536" y="1018413"/>
            <a:ext cx="377514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Calibri"/>
              </a:rPr>
              <a:t>Formal Mock Examinations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Calibri"/>
              </a:rPr>
              <a:t>December mock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ea typeface="+mn-ea"/>
                <a:cs typeface="Calibri"/>
              </a:rPr>
              <a:t>Paper 1 (Shakespeare/19th Century)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Calibri"/>
              </a:rPr>
              <a:t>March mock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ea typeface="+mn-ea"/>
                <a:cs typeface="Calibri"/>
              </a:rPr>
              <a:t>Paper 2 (AIC/Power Poetry/Unseen Poetry)</a:t>
            </a:r>
          </a:p>
        </p:txBody>
      </p:sp>
    </p:spTree>
    <p:extLst>
      <p:ext uri="{BB962C8B-B14F-4D97-AF65-F5344CB8AC3E}">
        <p14:creationId xmlns:p14="http://schemas.microsoft.com/office/powerpoint/2010/main" val="3455656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p:cNvSpPr/>
          <p:nvPr/>
        </p:nvSpPr>
        <p:spPr>
          <a:xfrm>
            <a:off x="1760451" y="356616"/>
            <a:ext cx="5170932" cy="17830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700" b="1" i="0" u="none" strike="noStrike" kern="1200" cap="none" spc="0" normalizeH="0" baseline="0" noProof="0" dirty="0">
                <a:ln>
                  <a:noFill/>
                </a:ln>
                <a:solidFill>
                  <a:prstClr val="black"/>
                </a:solidFill>
                <a:effectLst/>
                <a:uLnTx/>
                <a:uFillTx/>
                <a:ea typeface="+mn-ea"/>
                <a:cs typeface="+mn-cs"/>
              </a:rPr>
              <a:t>PAPER 1: OVERVIEW</a:t>
            </a: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93215"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6"/>
          <p:cNvSpPr/>
          <p:nvPr/>
        </p:nvSpPr>
        <p:spPr>
          <a:xfrm>
            <a:off x="1524000" y="2706624"/>
            <a:ext cx="5971032" cy="348386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marL="228600" marR="0" lvl="1"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ea typeface="+mn-ea"/>
                <a:cs typeface="+mn-cs"/>
              </a:rPr>
              <a:t>CLOSED BOOK EXAMS – NO TEXTS</a:t>
            </a:r>
            <a:endParaRPr kumimoji="0" lang="en-US" sz="1800" b="0" i="0" u="none" strike="noStrike" kern="1200" cap="none" spc="0" normalizeH="0" baseline="0" noProof="0" dirty="0">
              <a:ln>
                <a:noFill/>
              </a:ln>
              <a:solidFill>
                <a:prstClr val="black"/>
              </a:solidFill>
              <a:effectLst/>
              <a:uLnTx/>
              <a:uFillTx/>
              <a:ea typeface="+mn-ea"/>
              <a:cs typeface="Calibri"/>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SECTION A: </a:t>
            </a:r>
            <a:r>
              <a:rPr kumimoji="0" lang="en-US" sz="1800" b="0" i="1" u="none" strike="noStrike" kern="1200" cap="none" spc="0" normalizeH="0" baseline="0" noProof="0" dirty="0">
                <a:ln>
                  <a:noFill/>
                </a:ln>
                <a:solidFill>
                  <a:prstClr val="black"/>
                </a:solidFill>
                <a:effectLst/>
                <a:uLnTx/>
                <a:uFillTx/>
                <a:ea typeface="+mn-ea"/>
                <a:cs typeface="+mn-cs"/>
              </a:rPr>
              <a:t>Romeo &amp; Juliet or Macbeth</a:t>
            </a:r>
            <a:r>
              <a:rPr kumimoji="0" lang="en-US" sz="1800" b="0" i="0" u="none" strike="noStrike" kern="1200" cap="none" spc="0" normalizeH="0" baseline="0" noProof="0" dirty="0">
                <a:ln>
                  <a:noFill/>
                </a:ln>
                <a:solidFill>
                  <a:prstClr val="black"/>
                </a:solidFill>
                <a:effectLst/>
                <a:uLnTx/>
                <a:uFillTx/>
                <a:ea typeface="+mn-ea"/>
                <a:cs typeface="+mn-cs"/>
              </a:rPr>
              <a:t> or </a:t>
            </a:r>
            <a:r>
              <a:rPr kumimoji="0" lang="en-US" sz="1800" b="0" i="1" u="none" strike="noStrike" kern="1200" cap="none" spc="0" normalizeH="0" baseline="0" noProof="0" dirty="0">
                <a:ln>
                  <a:noFill/>
                </a:ln>
                <a:solidFill>
                  <a:prstClr val="black"/>
                </a:solidFill>
                <a:effectLst/>
                <a:uLnTx/>
                <a:uFillTx/>
                <a:ea typeface="+mn-ea"/>
                <a:cs typeface="+mn-cs"/>
              </a:rPr>
              <a:t>Julius Caesar</a:t>
            </a:r>
            <a:br>
              <a:rPr kumimoji="0" lang="en-US" sz="1800" b="0" i="1" u="none" strike="noStrike" kern="1200" cap="none" spc="0" normalizeH="0" baseline="0" noProof="0" dirty="0">
                <a:ln>
                  <a:noFill/>
                </a:ln>
                <a:solidFill>
                  <a:prstClr val="white"/>
                </a:solidFill>
                <a:effectLst/>
                <a:uLnTx/>
                <a:uFillTx/>
                <a:ea typeface="+mn-ea"/>
                <a:cs typeface="+mn-cs"/>
              </a:rPr>
            </a:br>
            <a:r>
              <a:rPr kumimoji="0" lang="en-US" sz="1800" b="0" i="0" u="none" strike="noStrike" kern="1200" cap="none" spc="0" normalizeH="0" baseline="0" noProof="0" dirty="0">
                <a:ln>
                  <a:noFill/>
                </a:ln>
                <a:solidFill>
                  <a:prstClr val="black"/>
                </a:solidFill>
                <a:effectLst/>
                <a:uLnTx/>
                <a:uFillTx/>
                <a:ea typeface="+mn-ea"/>
                <a:cs typeface="+mn-cs"/>
              </a:rPr>
              <a:t>55 minutes.</a:t>
            </a:r>
            <a:br>
              <a:rPr kumimoji="0" lang="en-US" sz="1800" b="0" i="1" u="none" strike="noStrike" kern="1200" cap="none" spc="0" normalizeH="0" baseline="0" noProof="0" dirty="0">
                <a:ln>
                  <a:noFill/>
                </a:ln>
                <a:solidFill>
                  <a:prstClr val="white"/>
                </a:solidFill>
                <a:effectLst/>
                <a:uLnTx/>
                <a:uFillTx/>
                <a:ea typeface="+mn-ea"/>
                <a:cs typeface="+mn-cs"/>
              </a:rPr>
            </a:br>
            <a:r>
              <a:rPr kumimoji="0" lang="en-US" sz="1800" b="0" i="0" u="none" strike="noStrike" kern="1200" cap="none" spc="0" normalizeH="0" baseline="0" noProof="0" dirty="0">
                <a:ln>
                  <a:noFill/>
                </a:ln>
                <a:solidFill>
                  <a:prstClr val="black"/>
                </a:solidFill>
                <a:effectLst/>
                <a:uLnTx/>
                <a:uFillTx/>
                <a:ea typeface="+mn-ea"/>
                <a:cs typeface="+mn-cs"/>
              </a:rPr>
              <a:t>An extract to whole text question.</a:t>
            </a:r>
            <a:br>
              <a:rPr kumimoji="0" lang="en-US" sz="1800" b="0" i="0" u="none" strike="noStrike" kern="1200" cap="none" spc="0" normalizeH="0" baseline="0" noProof="0" dirty="0">
                <a:ln>
                  <a:noFill/>
                </a:ln>
                <a:solidFill>
                  <a:prstClr val="white"/>
                </a:solidFill>
                <a:effectLst/>
                <a:uLnTx/>
                <a:uFillTx/>
                <a:ea typeface="+mn-ea"/>
                <a:cs typeface="+mn-cs"/>
              </a:rPr>
            </a:br>
            <a:r>
              <a:rPr kumimoji="0" lang="en-US" sz="1800" b="0" i="0" u="none" strike="noStrike" kern="1200" cap="none" spc="0" normalizeH="0" baseline="0" noProof="0" dirty="0">
                <a:ln>
                  <a:noFill/>
                </a:ln>
                <a:solidFill>
                  <a:prstClr val="black"/>
                </a:solidFill>
                <a:effectLst/>
                <a:uLnTx/>
                <a:uFillTx/>
                <a:ea typeface="+mn-ea"/>
                <a:cs typeface="+mn-cs"/>
              </a:rPr>
              <a:t>Marked /30 plus 4 marks for </a:t>
            </a:r>
            <a:r>
              <a:rPr kumimoji="0" lang="en-US" sz="1800" b="0" i="0" u="none" strike="noStrike" kern="1200" cap="none" spc="0" normalizeH="0" baseline="0" noProof="0" dirty="0" err="1">
                <a:ln>
                  <a:noFill/>
                </a:ln>
                <a:solidFill>
                  <a:prstClr val="black"/>
                </a:solidFill>
                <a:effectLst/>
                <a:uLnTx/>
                <a:uFillTx/>
                <a:ea typeface="+mn-ea"/>
                <a:cs typeface="+mn-cs"/>
              </a:rPr>
              <a:t>SPaG</a:t>
            </a:r>
            <a:r>
              <a:rPr kumimoji="0" lang="en-US" sz="1800" b="0" i="0" u="none" strike="noStrike" kern="1200" cap="none" spc="0" normalizeH="0" baseline="0" noProof="0" dirty="0">
                <a:ln>
                  <a:noFill/>
                </a:ln>
                <a:solidFill>
                  <a:prstClr val="black"/>
                </a:solidFill>
                <a:effectLst/>
                <a:uLnTx/>
                <a:uFillTx/>
                <a:ea typeface="+mn-ea"/>
                <a:cs typeface="+mn-cs"/>
              </a:rPr>
              <a:t>.</a:t>
            </a:r>
            <a:br>
              <a:rPr kumimoji="0" lang="en-US" sz="1800" b="0" i="0" u="none" strike="noStrike" kern="1200" cap="none" spc="0" normalizeH="0" baseline="0" noProof="0" dirty="0">
                <a:ln>
                  <a:noFill/>
                </a:ln>
                <a:solidFill>
                  <a:prstClr val="white"/>
                </a:solidFill>
                <a:effectLst/>
                <a:uLnTx/>
                <a:uFillTx/>
                <a:ea typeface="+mn-ea"/>
                <a:cs typeface="+mn-cs"/>
              </a:rPr>
            </a:br>
            <a:endParaRPr kumimoji="0" lang="en-US" sz="1800" b="0" i="0" u="none" strike="noStrike" kern="1200" cap="none" spc="0" normalizeH="0" baseline="0" noProof="0" dirty="0">
              <a:ln>
                <a:noFill/>
              </a:ln>
              <a:solidFill>
                <a:prstClr val="black"/>
              </a:solidFill>
              <a:effectLst/>
              <a:uLnTx/>
              <a:uFillTx/>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SECTION B: </a:t>
            </a:r>
            <a:r>
              <a:rPr kumimoji="0" lang="en-US" sz="1800" b="0" i="1" u="none" strike="noStrike" kern="1200" cap="none" spc="0" normalizeH="0" baseline="0" noProof="0" dirty="0">
                <a:ln>
                  <a:noFill/>
                </a:ln>
                <a:solidFill>
                  <a:prstClr val="black"/>
                </a:solidFill>
                <a:effectLst/>
                <a:uLnTx/>
                <a:uFillTx/>
                <a:ea typeface="+mn-ea"/>
                <a:cs typeface="+mn-cs"/>
              </a:rPr>
              <a:t>A Christmas Carol </a:t>
            </a:r>
            <a:br>
              <a:rPr kumimoji="0" lang="en-US" sz="1800" b="0" i="1" u="none" strike="noStrike" kern="1200" cap="none" spc="0" normalizeH="0" baseline="0" noProof="0" dirty="0">
                <a:ln>
                  <a:noFill/>
                </a:ln>
                <a:solidFill>
                  <a:prstClr val="white"/>
                </a:solidFill>
                <a:effectLst/>
                <a:uLnTx/>
                <a:uFillTx/>
                <a:ea typeface="+mn-ea"/>
                <a:cs typeface="+mn-cs"/>
              </a:rPr>
            </a:br>
            <a:r>
              <a:rPr kumimoji="0" lang="en-US" sz="1800" b="0" i="0" u="none" strike="noStrike" kern="1200" cap="none" spc="0" normalizeH="0" baseline="0" noProof="0" dirty="0">
                <a:ln>
                  <a:noFill/>
                </a:ln>
                <a:solidFill>
                  <a:prstClr val="black"/>
                </a:solidFill>
                <a:effectLst/>
                <a:uLnTx/>
                <a:uFillTx/>
                <a:ea typeface="+mn-ea"/>
                <a:cs typeface="+mn-cs"/>
              </a:rPr>
              <a:t>50 minutes. </a:t>
            </a:r>
            <a:br>
              <a:rPr kumimoji="0" lang="en-US" sz="1800" b="0" i="0" u="none" strike="noStrike" kern="1200" cap="none" spc="0" normalizeH="0" baseline="0" noProof="0" dirty="0">
                <a:ln>
                  <a:noFill/>
                </a:ln>
                <a:solidFill>
                  <a:prstClr val="white"/>
                </a:solidFill>
                <a:effectLst/>
                <a:uLnTx/>
                <a:uFillTx/>
                <a:ea typeface="+mn-ea"/>
                <a:cs typeface="+mn-cs"/>
              </a:rPr>
            </a:br>
            <a:r>
              <a:rPr kumimoji="0" lang="en-US" sz="1800" b="0" i="0" u="none" strike="noStrike" kern="1200" cap="none" spc="0" normalizeH="0" baseline="0" noProof="0" dirty="0">
                <a:ln>
                  <a:noFill/>
                </a:ln>
                <a:solidFill>
                  <a:prstClr val="black"/>
                </a:solidFill>
                <a:effectLst/>
                <a:uLnTx/>
                <a:uFillTx/>
                <a:ea typeface="+mn-ea"/>
                <a:cs typeface="+mn-cs"/>
              </a:rPr>
              <a:t>An extract to whole text question.</a:t>
            </a:r>
            <a:br>
              <a:rPr kumimoji="0" lang="en-US" sz="1800" b="0" i="0" u="none" strike="noStrike" kern="1200" cap="none" spc="0" normalizeH="0" baseline="0" noProof="0" dirty="0">
                <a:ln>
                  <a:noFill/>
                </a:ln>
                <a:solidFill>
                  <a:prstClr val="white"/>
                </a:solidFill>
                <a:effectLst/>
                <a:uLnTx/>
                <a:uFillTx/>
                <a:ea typeface="+mn-ea"/>
                <a:cs typeface="+mn-cs"/>
              </a:rPr>
            </a:br>
            <a:r>
              <a:rPr kumimoji="0" lang="en-US" sz="1800" b="0" i="0" u="none" strike="noStrike" kern="1200" cap="none" spc="0" normalizeH="0" baseline="0" noProof="0" dirty="0">
                <a:ln>
                  <a:noFill/>
                </a:ln>
                <a:solidFill>
                  <a:prstClr val="black"/>
                </a:solidFill>
                <a:effectLst/>
                <a:uLnTx/>
                <a:uFillTx/>
                <a:ea typeface="+mn-ea"/>
                <a:cs typeface="+mn-cs"/>
              </a:rPr>
              <a:t>Marked /30. </a:t>
            </a:r>
            <a:endParaRPr kumimoji="0" lang="en-US" sz="1800" b="0" i="0" u="none" strike="noStrike" kern="1200" cap="none" spc="0" normalizeH="0" baseline="0" noProof="0" dirty="0">
              <a:ln>
                <a:noFill/>
              </a:ln>
              <a:solidFill>
                <a:prstClr val="black"/>
              </a:solidFill>
              <a:effectLst/>
              <a:uLnTx/>
              <a:uFillTx/>
              <a:ea typeface="+mn-ea"/>
              <a:cs typeface="Calibri"/>
            </a:endParaRPr>
          </a:p>
        </p:txBody>
      </p:sp>
      <p:pic>
        <p:nvPicPr>
          <p:cNvPr id="2" name="Picture 2">
            <a:extLst>
              <a:ext uri="{FF2B5EF4-FFF2-40B4-BE49-F238E27FC236}">
                <a16:creationId xmlns:a16="http://schemas.microsoft.com/office/drawing/2014/main" id="{07EBD314-5A3B-4708-84C9-00AC1D1B9362}"/>
              </a:ext>
            </a:extLst>
          </p:cNvPr>
          <p:cNvPicPr>
            <a:picLocks noChangeAspect="1"/>
          </p:cNvPicPr>
          <p:nvPr/>
        </p:nvPicPr>
        <p:blipFill>
          <a:blip r:embed="rId3"/>
          <a:stretch>
            <a:fillRect/>
          </a:stretch>
        </p:blipFill>
        <p:spPr>
          <a:xfrm>
            <a:off x="8586859" y="269748"/>
            <a:ext cx="2225177" cy="3429969"/>
          </a:xfrm>
          <a:prstGeom prst="rect">
            <a:avLst/>
          </a:prstGeom>
        </p:spPr>
      </p:pic>
      <p:pic>
        <p:nvPicPr>
          <p:cNvPr id="3" name="Picture 4" descr="Text, letter&#10;&#10;Description automatically generated">
            <a:extLst>
              <a:ext uri="{FF2B5EF4-FFF2-40B4-BE49-F238E27FC236}">
                <a16:creationId xmlns:a16="http://schemas.microsoft.com/office/drawing/2014/main" id="{667E6CCF-EEC1-45EA-9A07-D2F49F08074E}"/>
              </a:ext>
            </a:extLst>
          </p:cNvPr>
          <p:cNvPicPr>
            <a:picLocks noChangeAspect="1"/>
          </p:cNvPicPr>
          <p:nvPr/>
        </p:nvPicPr>
        <p:blipFill>
          <a:blip r:embed="rId4"/>
          <a:stretch>
            <a:fillRect/>
          </a:stretch>
        </p:blipFill>
        <p:spPr>
          <a:xfrm>
            <a:off x="7906601" y="4014216"/>
            <a:ext cx="2905435" cy="2176272"/>
          </a:xfrm>
          <a:prstGeom prst="rect">
            <a:avLst/>
          </a:prstGeom>
        </p:spPr>
      </p:pic>
    </p:spTree>
    <p:extLst>
      <p:ext uri="{BB962C8B-B14F-4D97-AF65-F5344CB8AC3E}">
        <p14:creationId xmlns:p14="http://schemas.microsoft.com/office/powerpoint/2010/main" val="3250436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p:cNvSpPr/>
          <p:nvPr/>
        </p:nvSpPr>
        <p:spPr>
          <a:xfrm>
            <a:off x="2004060" y="329184"/>
            <a:ext cx="5170932" cy="9204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ea typeface="+mn-ea"/>
                <a:cs typeface="+mn-cs"/>
              </a:rPr>
              <a:t>PAPER 2: OVERVIEW</a:t>
            </a:r>
            <a:endParaRPr kumimoji="0" lang="en-US" sz="4400" b="0" i="0" u="none" strike="noStrike" kern="1200" cap="none" spc="0" normalizeH="0" baseline="0" noProof="0" dirty="0">
              <a:ln>
                <a:noFill/>
              </a:ln>
              <a:solidFill>
                <a:prstClr val="black"/>
              </a:solidFill>
              <a:effectLst/>
              <a:uLnTx/>
              <a:uFillTx/>
              <a:ea typeface="+mn-ea"/>
              <a:cs typeface="+mn-cs"/>
            </a:endParaRP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93215"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6"/>
          <p:cNvSpPr/>
          <p:nvPr/>
        </p:nvSpPr>
        <p:spPr>
          <a:xfrm>
            <a:off x="1524000" y="1578864"/>
            <a:ext cx="6079966" cy="483717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marL="228600" marR="0" lvl="1"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noFill/>
                </a:ln>
                <a:solidFill>
                  <a:prstClr val="black"/>
                </a:solidFill>
                <a:effectLst/>
                <a:uLnTx/>
                <a:uFillTx/>
                <a:ea typeface="+mn-ea"/>
                <a:cs typeface="+mn-cs"/>
              </a:rPr>
              <a:t>CLOSED BOOK EXAMS – NO TEXTS</a:t>
            </a:r>
            <a:endParaRPr kumimoji="0" lang="en-US" b="1" i="0" u="none" strike="noStrike" kern="1200" cap="none" spc="0" normalizeH="0" baseline="0" noProof="0" dirty="0">
              <a:ln>
                <a:noFill/>
              </a:ln>
              <a:solidFill>
                <a:prstClr val="black"/>
              </a:solidFill>
              <a:effectLst/>
              <a:uLnTx/>
              <a:uFillTx/>
              <a:ea typeface="+mn-ea"/>
              <a:cs typeface="Calibri"/>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mn-ea"/>
                <a:cs typeface="+mn-cs"/>
              </a:rPr>
              <a:t>SECTION A: </a:t>
            </a:r>
            <a:r>
              <a:rPr kumimoji="0" lang="en-US" b="0" i="1" u="none" strike="noStrike" kern="1200" cap="none" spc="0" normalizeH="0" baseline="0" noProof="0" dirty="0">
                <a:ln>
                  <a:noFill/>
                </a:ln>
                <a:solidFill>
                  <a:prstClr val="black"/>
                </a:solidFill>
                <a:effectLst/>
                <a:uLnTx/>
                <a:uFillTx/>
                <a:ea typeface="+mn-ea"/>
                <a:cs typeface="+mn-cs"/>
              </a:rPr>
              <a:t>An Inspector Calls</a:t>
            </a:r>
            <a:br>
              <a:rPr kumimoji="0" lang="en-US" b="0" i="0" u="none" strike="noStrike" kern="1200" cap="none" spc="0" normalizeH="0" baseline="0" noProof="0" dirty="0">
                <a:ln>
                  <a:noFill/>
                </a:ln>
                <a:solidFill>
                  <a:prstClr val="white"/>
                </a:solidFill>
                <a:effectLst/>
                <a:uLnTx/>
                <a:uFillTx/>
                <a:ea typeface="+mn-ea"/>
                <a:cs typeface="+mn-cs"/>
              </a:rPr>
            </a:br>
            <a:r>
              <a:rPr kumimoji="0" lang="en-US" b="0" i="0" u="none" strike="noStrike" kern="1200" cap="none" spc="0" normalizeH="0" baseline="0" noProof="0" dirty="0">
                <a:ln>
                  <a:noFill/>
                </a:ln>
                <a:solidFill>
                  <a:prstClr val="black"/>
                </a:solidFill>
                <a:effectLst/>
                <a:uLnTx/>
                <a:uFillTx/>
                <a:ea typeface="+mn-ea"/>
                <a:cs typeface="+mn-cs"/>
              </a:rPr>
              <a:t>45 minutes.</a:t>
            </a:r>
            <a:br>
              <a:rPr kumimoji="0" lang="en-US" b="0" i="0" u="none" strike="noStrike" kern="1200" cap="none" spc="0" normalizeH="0" baseline="0" noProof="0" dirty="0">
                <a:ln>
                  <a:noFill/>
                </a:ln>
                <a:solidFill>
                  <a:prstClr val="white"/>
                </a:solidFill>
                <a:effectLst/>
                <a:uLnTx/>
                <a:uFillTx/>
                <a:ea typeface="+mn-ea"/>
                <a:cs typeface="+mn-cs"/>
              </a:rPr>
            </a:br>
            <a:r>
              <a:rPr kumimoji="0" lang="en-US" b="0" i="0" u="none" strike="noStrike" kern="1200" cap="none" spc="0" normalizeH="0" baseline="0" noProof="0" dirty="0">
                <a:ln>
                  <a:noFill/>
                </a:ln>
                <a:solidFill>
                  <a:prstClr val="black"/>
                </a:solidFill>
                <a:effectLst/>
                <a:uLnTx/>
                <a:uFillTx/>
                <a:ea typeface="+mn-ea"/>
                <a:cs typeface="+mn-cs"/>
              </a:rPr>
              <a:t>A whole text question.</a:t>
            </a:r>
            <a:br>
              <a:rPr kumimoji="0" lang="en-US" b="0" i="0" u="none" strike="noStrike" kern="1200" cap="none" spc="0" normalizeH="0" baseline="0" noProof="0" dirty="0">
                <a:ln>
                  <a:noFill/>
                </a:ln>
                <a:solidFill>
                  <a:prstClr val="white"/>
                </a:solidFill>
                <a:effectLst/>
                <a:uLnTx/>
                <a:uFillTx/>
                <a:ea typeface="+mn-ea"/>
                <a:cs typeface="+mn-cs"/>
              </a:rPr>
            </a:br>
            <a:r>
              <a:rPr kumimoji="0" lang="en-US" b="0" i="0" u="none" strike="noStrike" kern="1200" cap="none" spc="0" normalizeH="0" baseline="0" noProof="0" dirty="0">
                <a:ln>
                  <a:noFill/>
                </a:ln>
                <a:solidFill>
                  <a:prstClr val="black"/>
                </a:solidFill>
                <a:effectLst/>
                <a:uLnTx/>
                <a:uFillTx/>
                <a:ea typeface="+mn-ea"/>
                <a:cs typeface="+mn-cs"/>
              </a:rPr>
              <a:t>Marked / 30 plus 4 marks for </a:t>
            </a:r>
            <a:r>
              <a:rPr kumimoji="0" lang="en-US" b="0" i="0" u="none" strike="noStrike" kern="1200" cap="none" spc="0" normalizeH="0" baseline="0" noProof="0" dirty="0" err="1">
                <a:ln>
                  <a:noFill/>
                </a:ln>
                <a:solidFill>
                  <a:prstClr val="black"/>
                </a:solidFill>
                <a:effectLst/>
                <a:uLnTx/>
                <a:uFillTx/>
                <a:ea typeface="+mn-ea"/>
                <a:cs typeface="+mn-cs"/>
              </a:rPr>
              <a:t>SPaG</a:t>
            </a:r>
            <a:r>
              <a:rPr kumimoji="0" lang="en-US" b="0" i="0" u="none" strike="noStrike" kern="1200" cap="none" spc="0" normalizeH="0" baseline="0" noProof="0" dirty="0">
                <a:ln>
                  <a:noFill/>
                </a:ln>
                <a:solidFill>
                  <a:prstClr val="black"/>
                </a:solidFill>
                <a:effectLst/>
                <a:uLnTx/>
                <a:uFillTx/>
                <a:ea typeface="+mn-ea"/>
                <a:cs typeface="+mn-cs"/>
              </a:rPr>
              <a:t>.</a:t>
            </a:r>
            <a:br>
              <a:rPr kumimoji="0" lang="en-US" b="0" i="0" u="none" strike="noStrike" kern="1200" cap="none" spc="0" normalizeH="0" baseline="0" noProof="0" dirty="0">
                <a:ln>
                  <a:noFill/>
                </a:ln>
                <a:solidFill>
                  <a:prstClr val="white"/>
                </a:solidFill>
                <a:effectLst/>
                <a:uLnTx/>
                <a:uFillTx/>
                <a:ea typeface="+mn-ea"/>
                <a:cs typeface="+mn-cs"/>
              </a:rPr>
            </a:br>
            <a:endParaRPr kumimoji="0" lang="en-US" b="0" i="0" u="none" strike="noStrike" kern="1200" cap="none" spc="0" normalizeH="0" baseline="0" noProof="0" dirty="0">
              <a:ln>
                <a:noFill/>
              </a:ln>
              <a:solidFill>
                <a:prstClr val="black"/>
              </a:solidFill>
              <a:effectLst/>
              <a:uLnTx/>
              <a:uFillTx/>
              <a:ea typeface="+mn-ea"/>
              <a:cs typeface="Calibri"/>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mn-ea"/>
                <a:cs typeface="+mn-cs"/>
              </a:rPr>
              <a:t>SECTION B: Power &amp; Conflict Poetry</a:t>
            </a:r>
            <a:br>
              <a:rPr kumimoji="0" lang="en-US" b="0" i="0" u="none" strike="noStrike" kern="1200" cap="none" spc="0" normalizeH="0" baseline="0" noProof="0" dirty="0">
                <a:ln>
                  <a:noFill/>
                </a:ln>
                <a:solidFill>
                  <a:prstClr val="white"/>
                </a:solidFill>
                <a:effectLst/>
                <a:uLnTx/>
                <a:uFillTx/>
                <a:ea typeface="+mn-ea"/>
                <a:cs typeface="+mn-cs"/>
              </a:rPr>
            </a:br>
            <a:r>
              <a:rPr kumimoji="0" lang="en-US" b="0" i="0" u="none" strike="noStrike" kern="1200" cap="none" spc="0" normalizeH="0" baseline="0" noProof="0" dirty="0">
                <a:ln>
                  <a:noFill/>
                </a:ln>
                <a:solidFill>
                  <a:prstClr val="black"/>
                </a:solidFill>
                <a:effectLst/>
                <a:uLnTx/>
                <a:uFillTx/>
                <a:ea typeface="+mn-ea"/>
                <a:cs typeface="+mn-cs"/>
              </a:rPr>
              <a:t>45 minutes.</a:t>
            </a:r>
            <a:br>
              <a:rPr kumimoji="0" lang="en-US" b="0" i="0" u="none" strike="noStrike" kern="1200" cap="none" spc="0" normalizeH="0" baseline="0" noProof="0" dirty="0">
                <a:ln>
                  <a:noFill/>
                </a:ln>
                <a:solidFill>
                  <a:prstClr val="white"/>
                </a:solidFill>
                <a:effectLst/>
                <a:uLnTx/>
                <a:uFillTx/>
                <a:ea typeface="+mn-ea"/>
                <a:cs typeface="+mn-cs"/>
              </a:rPr>
            </a:br>
            <a:r>
              <a:rPr kumimoji="0" lang="en-US" b="0" i="0" u="none" strike="noStrike" kern="1200" cap="none" spc="0" normalizeH="0" baseline="0" noProof="0" dirty="0">
                <a:ln>
                  <a:noFill/>
                </a:ln>
                <a:solidFill>
                  <a:prstClr val="black"/>
                </a:solidFill>
                <a:effectLst/>
                <a:uLnTx/>
                <a:uFillTx/>
                <a:ea typeface="+mn-ea"/>
                <a:cs typeface="+mn-cs"/>
              </a:rPr>
              <a:t>Comparison question: 1 printed poem and 1 of choice.</a:t>
            </a:r>
            <a:br>
              <a:rPr kumimoji="0" lang="en-US" b="0" i="0" u="none" strike="noStrike" kern="1200" cap="none" spc="0" normalizeH="0" baseline="0" noProof="0" dirty="0">
                <a:ln>
                  <a:noFill/>
                </a:ln>
                <a:solidFill>
                  <a:prstClr val="white"/>
                </a:solidFill>
                <a:effectLst/>
                <a:uLnTx/>
                <a:uFillTx/>
                <a:ea typeface="+mn-ea"/>
                <a:cs typeface="+mn-cs"/>
              </a:rPr>
            </a:br>
            <a:r>
              <a:rPr kumimoji="0" lang="en-US" b="0" i="0" u="none" strike="noStrike" kern="1200" cap="none" spc="0" normalizeH="0" baseline="0" noProof="0" dirty="0">
                <a:ln>
                  <a:noFill/>
                </a:ln>
                <a:solidFill>
                  <a:prstClr val="black"/>
                </a:solidFill>
                <a:effectLst/>
                <a:uLnTx/>
                <a:uFillTx/>
                <a:ea typeface="+mn-ea"/>
                <a:cs typeface="+mn-cs"/>
              </a:rPr>
              <a:t>with another printed poem.</a:t>
            </a:r>
            <a:br>
              <a:rPr kumimoji="0" lang="en-US" b="0" i="0" u="none" strike="noStrike" kern="1200" cap="none" spc="0" normalizeH="0" baseline="0" noProof="0" dirty="0">
                <a:ln>
                  <a:noFill/>
                </a:ln>
                <a:solidFill>
                  <a:prstClr val="white"/>
                </a:solidFill>
                <a:effectLst/>
                <a:uLnTx/>
                <a:uFillTx/>
                <a:ea typeface="+mn-ea"/>
                <a:cs typeface="+mn-cs"/>
              </a:rPr>
            </a:br>
            <a:r>
              <a:rPr kumimoji="0" lang="en-US" b="0" i="0" u="none" strike="noStrike" kern="1200" cap="none" spc="0" normalizeH="0" baseline="0" noProof="0" dirty="0">
                <a:ln>
                  <a:noFill/>
                </a:ln>
                <a:solidFill>
                  <a:prstClr val="black"/>
                </a:solidFill>
                <a:effectLst/>
                <a:uLnTx/>
                <a:uFillTx/>
                <a:ea typeface="+mn-ea"/>
                <a:cs typeface="+mn-cs"/>
              </a:rPr>
              <a:t>Marked /</a:t>
            </a:r>
            <a:r>
              <a:rPr lang="en-US" dirty="0">
                <a:solidFill>
                  <a:prstClr val="black"/>
                </a:solidFill>
              </a:rPr>
              <a:t>8Marked /30</a:t>
            </a:r>
            <a:br>
              <a:rPr lang="en-US" dirty="0">
                <a:solidFill>
                  <a:prstClr val="white"/>
                </a:solidFill>
              </a:rPr>
            </a:br>
            <a:endParaRPr lang="en-US" dirty="0">
              <a:solidFill>
                <a:prstClr val="black"/>
              </a:solidFill>
              <a:cs typeface="Calibri"/>
            </a:endParaRPr>
          </a:p>
          <a:p>
            <a:pPr marL="342900" lvl="0" indent="-228600">
              <a:lnSpc>
                <a:spcPct val="90000"/>
              </a:lnSpc>
              <a:spcAft>
                <a:spcPts val="600"/>
              </a:spcAft>
              <a:buFont typeface="Arial" panose="020B0604020202020204" pitchFamily="34" charset="0"/>
              <a:buChar char="•"/>
              <a:defRPr/>
            </a:pPr>
            <a:r>
              <a:rPr lang="en-US" dirty="0">
                <a:solidFill>
                  <a:prstClr val="black"/>
                </a:solidFill>
              </a:rPr>
              <a:t>SECTION C: Unseen Poetry</a:t>
            </a:r>
            <a:br>
              <a:rPr lang="en-US" dirty="0">
                <a:solidFill>
                  <a:prstClr val="white"/>
                </a:solidFill>
              </a:rPr>
            </a:br>
            <a:r>
              <a:rPr lang="en-US" dirty="0">
                <a:solidFill>
                  <a:prstClr val="black"/>
                </a:solidFill>
              </a:rPr>
              <a:t>45 minutes.</a:t>
            </a:r>
            <a:br>
              <a:rPr lang="en-US" dirty="0">
                <a:solidFill>
                  <a:prstClr val="white"/>
                </a:solidFill>
              </a:rPr>
            </a:br>
            <a:r>
              <a:rPr lang="en-US" dirty="0">
                <a:solidFill>
                  <a:prstClr val="black"/>
                </a:solidFill>
              </a:rPr>
              <a:t>Part 1: Responding to a printed poem.</a:t>
            </a:r>
            <a:br>
              <a:rPr lang="en-US" dirty="0">
                <a:solidFill>
                  <a:prstClr val="white"/>
                </a:solidFill>
              </a:rPr>
            </a:br>
            <a:r>
              <a:rPr lang="en-US" dirty="0">
                <a:solidFill>
                  <a:prstClr val="black"/>
                </a:solidFill>
              </a:rPr>
              <a:t>Marked /24</a:t>
            </a:r>
            <a:br>
              <a:rPr lang="en-US" dirty="0">
                <a:solidFill>
                  <a:prstClr val="white"/>
                </a:solidFill>
              </a:rPr>
            </a:br>
            <a:r>
              <a:rPr lang="en-US" dirty="0">
                <a:solidFill>
                  <a:prstClr val="black"/>
                </a:solidFill>
              </a:rPr>
              <a:t>Part 2: Comparing </a:t>
            </a:r>
            <a:endParaRPr kumimoji="0" lang="en-US" b="0" i="0" u="none" strike="noStrike" kern="1200" cap="none" spc="0" normalizeH="0" baseline="0" noProof="0" dirty="0">
              <a:ln>
                <a:noFill/>
              </a:ln>
              <a:solidFill>
                <a:prstClr val="black"/>
              </a:solidFill>
              <a:effectLst/>
              <a:uLnTx/>
              <a:uFillTx/>
              <a:ea typeface="+mn-ea"/>
              <a:cs typeface="Calibri"/>
            </a:endParaRPr>
          </a:p>
        </p:txBody>
      </p:sp>
      <p:pic>
        <p:nvPicPr>
          <p:cNvPr id="2" name="Picture 2" descr="A picture containing text, book&#10;&#10;Description automatically generated">
            <a:extLst>
              <a:ext uri="{FF2B5EF4-FFF2-40B4-BE49-F238E27FC236}">
                <a16:creationId xmlns:a16="http://schemas.microsoft.com/office/drawing/2014/main" id="{395562C8-4BAC-4D86-9847-CA90643B15BD}"/>
              </a:ext>
            </a:extLst>
          </p:cNvPr>
          <p:cNvPicPr>
            <a:picLocks noChangeAspect="1"/>
          </p:cNvPicPr>
          <p:nvPr/>
        </p:nvPicPr>
        <p:blipFill>
          <a:blip r:embed="rId3"/>
          <a:stretch>
            <a:fillRect/>
          </a:stretch>
        </p:blipFill>
        <p:spPr>
          <a:xfrm>
            <a:off x="7799609" y="329184"/>
            <a:ext cx="2255204" cy="3429969"/>
          </a:xfrm>
          <a:prstGeom prst="rect">
            <a:avLst/>
          </a:prstGeom>
        </p:spPr>
      </p:pic>
      <p:pic>
        <p:nvPicPr>
          <p:cNvPr id="3" name="Picture 4" descr="A picture containing text&#10;&#10;Description automatically generated">
            <a:extLst>
              <a:ext uri="{FF2B5EF4-FFF2-40B4-BE49-F238E27FC236}">
                <a16:creationId xmlns:a16="http://schemas.microsoft.com/office/drawing/2014/main" id="{5C286E21-A315-4CD4-BB28-241913A230C3}"/>
              </a:ext>
            </a:extLst>
          </p:cNvPr>
          <p:cNvPicPr>
            <a:picLocks noChangeAspect="1"/>
          </p:cNvPicPr>
          <p:nvPr/>
        </p:nvPicPr>
        <p:blipFill>
          <a:blip r:embed="rId4"/>
          <a:stretch>
            <a:fillRect/>
          </a:stretch>
        </p:blipFill>
        <p:spPr>
          <a:xfrm>
            <a:off x="8162599" y="4079193"/>
            <a:ext cx="1515509" cy="2176272"/>
          </a:xfrm>
          <a:prstGeom prst="rect">
            <a:avLst/>
          </a:prstGeom>
        </p:spPr>
      </p:pic>
    </p:spTree>
    <p:extLst>
      <p:ext uri="{BB962C8B-B14F-4D97-AF65-F5344CB8AC3E}">
        <p14:creationId xmlns:p14="http://schemas.microsoft.com/office/powerpoint/2010/main" val="8935701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flipH="1">
            <a:off x="1719147" y="188640"/>
            <a:ext cx="8697332" cy="720080"/>
          </a:xfrm>
          <a:prstGeom prst="round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23F69"/>
                </a:solidFill>
                <a:effectLst/>
                <a:uLnTx/>
                <a:uFillTx/>
                <a:ea typeface="Verdana" panose="020B0604030504040204" pitchFamily="34" charset="0"/>
                <a:cs typeface="Verdana" panose="020B0604030504040204" pitchFamily="34" charset="0"/>
              </a:rPr>
              <a:t>LITERATURE SUPPORT &amp; REVISION</a:t>
            </a:r>
          </a:p>
        </p:txBody>
      </p:sp>
      <p:sp>
        <p:nvSpPr>
          <p:cNvPr id="7" name="Rounded Rectangle 6"/>
          <p:cNvSpPr/>
          <p:nvPr/>
        </p:nvSpPr>
        <p:spPr>
          <a:xfrm>
            <a:off x="1423452" y="1124878"/>
            <a:ext cx="9345096" cy="55444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Read your texts over again. It can be helpful to have your own copy in which to make notes. Make sure you understand the plot, characters, themes and context.</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Make a list of key quotes and learn them.</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Use support materials to help consolidate, clarify and extend your understanding: books like the CGP and York Notes guides are helpful, as are websites like No Fear Shakespeare and BBC Bitesize, also videos such as those on Mr Bruff’s YouTube channel.</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Use the </a:t>
            </a:r>
            <a:r>
              <a:rPr kumimoji="0" lang="en-GB" sz="1800" b="0" i="0" u="none" strike="noStrike" kern="1200" cap="none" spc="0" normalizeH="0" baseline="0" noProof="0" dirty="0" err="1">
                <a:ln>
                  <a:noFill/>
                </a:ln>
                <a:solidFill>
                  <a:srgbClr val="8064A2">
                    <a:lumMod val="50000"/>
                  </a:srgbClr>
                </a:solidFill>
                <a:effectLst/>
                <a:uLnTx/>
                <a:uFillTx/>
                <a:ea typeface="Verdana"/>
                <a:cs typeface="Verdana" panose="020B0604030504040204" pitchFamily="34" charset="0"/>
              </a:rPr>
              <a:t>PixLit</a:t>
            </a:r>
            <a:r>
              <a:rPr kumimoji="0" lang="en-GB" sz="1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 app for revision, but bear in mind that while it is a fantastic resource for helping students to remember key quotations and themes, some features are just going to give one singular interpretation of a quotation. This doesn't necessarily mean your interpretation is invalid, but may just not be the one </a:t>
            </a:r>
            <a:r>
              <a:rPr kumimoji="0" lang="en-GB" sz="1800" b="0" i="0" u="none" strike="noStrike" kern="1200" cap="none" spc="0" normalizeH="0" baseline="0" noProof="0" dirty="0" err="1">
                <a:ln>
                  <a:noFill/>
                </a:ln>
                <a:solidFill>
                  <a:srgbClr val="8064A2">
                    <a:lumMod val="50000"/>
                  </a:srgbClr>
                </a:solidFill>
                <a:effectLst/>
                <a:uLnTx/>
                <a:uFillTx/>
                <a:ea typeface="Verdana"/>
                <a:cs typeface="Verdana" panose="020B0604030504040204" pitchFamily="34" charset="0"/>
              </a:rPr>
              <a:t>PixLit</a:t>
            </a:r>
            <a:r>
              <a:rPr kumimoji="0" lang="en-GB" sz="1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 had in mind.</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Lectures from </a:t>
            </a:r>
            <a:r>
              <a:rPr kumimoji="0" lang="en-GB" sz="1800" b="0" i="0" u="none" strike="noStrike" kern="1200" cap="none" spc="0" normalizeH="0" baseline="0" noProof="0" dirty="0" err="1">
                <a:ln>
                  <a:noFill/>
                </a:ln>
                <a:solidFill>
                  <a:srgbClr val="8064A2">
                    <a:lumMod val="50000"/>
                  </a:srgbClr>
                </a:solidFill>
                <a:effectLst/>
                <a:uLnTx/>
                <a:uFillTx/>
                <a:ea typeface="Verdana"/>
                <a:cs typeface="Verdana" panose="020B0604030504040204" pitchFamily="34" charset="0"/>
              </a:rPr>
              <a:t>Massolit</a:t>
            </a:r>
            <a:endParaRPr kumimoji="0" lang="en-GB" sz="1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endParaRP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Seneca quizzes</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Keep and learn a vocabulary list: key terminology from lessons.</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rPr>
              <a:t>Revisit any previous exam papers you have completed or look at those on the AQA website.</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8064A2">
                    <a:lumMod val="50000"/>
                  </a:srgbClr>
                </a:solidFill>
                <a:effectLst/>
                <a:uLnTx/>
                <a:uFillTx/>
                <a:ea typeface="Verdana"/>
                <a:cs typeface="Verdana" panose="020B0604030504040204" pitchFamily="34" charset="0"/>
              </a:rPr>
              <a:t>Drop-in sessions in school.</a:t>
            </a:r>
            <a:endParaRPr kumimoji="0" lang="en-GB" sz="1800" b="0" i="0" u="none" strike="noStrike" kern="1200" cap="none" spc="0" normalizeH="0" baseline="0" noProof="0" dirty="0">
              <a:ln>
                <a:noFill/>
              </a:ln>
              <a:solidFill>
                <a:srgbClr val="8064A2">
                  <a:lumMod val="50000"/>
                </a:srgbClr>
              </a:solidFill>
              <a:effectLst/>
              <a:uLnTx/>
              <a:uFillTx/>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20053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108001" y="5263980"/>
            <a:ext cx="4448097" cy="677108"/>
          </a:xfrm>
          <a:prstGeom prst="rect">
            <a:avLst/>
          </a:prstGeom>
          <a:noFill/>
        </p:spPr>
        <p:txBody>
          <a:bodyPr wrap="square" lIns="0" t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Palatino"/>
              </a:rPr>
              <a:t>Year 10 Information Evening </a:t>
            </a:r>
            <a:r>
              <a:rPr lang="en-US" sz="2200" dirty="0">
                <a:solidFill>
                  <a:prstClr val="white"/>
                </a:solidFill>
                <a:latin typeface="Palatino Linotype" panose="02040502050505030304" pitchFamily="18" charset="0"/>
                <a:cs typeface="Palatino"/>
              </a:rPr>
              <a:t>Mathematics</a:t>
            </a:r>
            <a:r>
              <a:rPr kumimoji="0" lang="en-US" sz="2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Palatino"/>
              </a:rPr>
              <a:t> </a:t>
            </a:r>
            <a:r>
              <a:rPr kumimoji="0" lang="en-US" sz="2200" b="0" i="0" u="none" strike="noStrike" kern="1200" cap="none" spc="0" normalizeH="0" baseline="0" noProof="0" dirty="0" err="1">
                <a:ln>
                  <a:noFill/>
                </a:ln>
                <a:solidFill>
                  <a:prstClr val="white"/>
                </a:solidFill>
                <a:effectLst/>
                <a:uLnTx/>
                <a:uFillTx/>
                <a:latin typeface="Palatino Linotype" panose="02040502050505030304" pitchFamily="18" charset="0"/>
                <a:ea typeface="+mn-ea"/>
                <a:cs typeface="Palatino"/>
              </a:rPr>
              <a:t>Mr</a:t>
            </a:r>
            <a:r>
              <a:rPr kumimoji="0" lang="en-US" sz="2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Palatino"/>
              </a:rPr>
              <a:t> Cooper</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His nature is such that he has to be drawn out by kindness and encouragement but if he be treated well, and love be shown him, he will accomplish things that make the </a:t>
              </a:r>
              <a:r>
                <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whole world wonder.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Michelangelo, describing himself as a young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art student in 1490AD</a:t>
              </a:r>
              <a:endParaRPr kumimoji="0" lang="en-GB" sz="1000" b="0"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2199772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97BBD9-CE54-4451-B1D6-80ABF2A3BF66}"/>
              </a:ext>
            </a:extLst>
          </p:cNvPr>
          <p:cNvSpPr>
            <a:spLocks noGrp="1"/>
          </p:cNvSpPr>
          <p:nvPr>
            <p:ph type="subTitle" idx="1"/>
          </p:nvPr>
        </p:nvSpPr>
        <p:spPr>
          <a:xfrm>
            <a:off x="2102068" y="362662"/>
            <a:ext cx="7987862" cy="1054045"/>
          </a:xfrm>
        </p:spPr>
        <p:txBody>
          <a:bodyPr>
            <a:normAutofit/>
          </a:bodyPr>
          <a:lstStyle/>
          <a:p>
            <a:pPr algn="l"/>
            <a:r>
              <a:rPr lang="en-GB" sz="3200" dirty="0"/>
              <a:t>How many slices of bread does the average British person throw away in a lifetime?</a:t>
            </a:r>
          </a:p>
        </p:txBody>
      </p:sp>
      <p:pic>
        <p:nvPicPr>
          <p:cNvPr id="5" name="Picture 4" descr="Stack of sliced bread">
            <a:extLst>
              <a:ext uri="{FF2B5EF4-FFF2-40B4-BE49-F238E27FC236}">
                <a16:creationId xmlns:a16="http://schemas.microsoft.com/office/drawing/2014/main" id="{37DF91A6-1492-412D-9096-E139D66C7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560" y="1416707"/>
            <a:ext cx="6036879" cy="4024586"/>
          </a:xfrm>
          <a:prstGeom prst="rect">
            <a:avLst/>
          </a:prstGeom>
        </p:spPr>
      </p:pic>
    </p:spTree>
    <p:extLst>
      <p:ext uri="{BB962C8B-B14F-4D97-AF65-F5344CB8AC3E}">
        <p14:creationId xmlns:p14="http://schemas.microsoft.com/office/powerpoint/2010/main" val="67300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FE708D-BEBD-43E4-809B-064675629948}"/>
              </a:ext>
            </a:extLst>
          </p:cNvPr>
          <p:cNvSpPr/>
          <p:nvPr/>
        </p:nvSpPr>
        <p:spPr>
          <a:xfrm>
            <a:off x="472440" y="350520"/>
            <a:ext cx="10485120" cy="1253641"/>
          </a:xfrm>
          <a:prstGeom prst="rect">
            <a:avLst/>
          </a:prstGeom>
          <a:solidFill>
            <a:srgbClr val="D2C3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B788591E-4460-40C8-995F-79CD7A7DA0BE}"/>
              </a:ext>
            </a:extLst>
          </p:cNvPr>
          <p:cNvSpPr/>
          <p:nvPr/>
        </p:nvSpPr>
        <p:spPr>
          <a:xfrm>
            <a:off x="1000321" y="1992541"/>
            <a:ext cx="9936480" cy="405384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D5462C2-CF87-4DB9-BF1C-8181A2A16E26}"/>
              </a:ext>
            </a:extLst>
          </p:cNvPr>
          <p:cNvSpPr>
            <a:spLocks noGrp="1"/>
          </p:cNvSpPr>
          <p:nvPr>
            <p:ph idx="1"/>
          </p:nvPr>
        </p:nvSpPr>
        <p:spPr>
          <a:xfrm>
            <a:off x="1177682" y="2396161"/>
            <a:ext cx="9581757" cy="3149984"/>
          </a:xfrm>
        </p:spPr>
        <p:txBody>
          <a:bodyPr>
            <a:normAutofit/>
          </a:bodyPr>
          <a:lstStyle/>
          <a:p>
            <a:pPr>
              <a:buFont typeface="Wingdings" panose="05000000000000000000" pitchFamily="2" charset="2"/>
              <a:buChar char="Ø"/>
            </a:pPr>
            <a:r>
              <a:rPr lang="en-GB" sz="1900" dirty="0"/>
              <a:t>This sort of question can often be asked at an interview to see how applicants deal with what seems to be an impossible question to answer.</a:t>
            </a:r>
          </a:p>
          <a:p>
            <a:pPr>
              <a:buFont typeface="Wingdings" panose="05000000000000000000" pitchFamily="2" charset="2"/>
              <a:buChar char="Ø"/>
            </a:pPr>
            <a:r>
              <a:rPr lang="en-GB" sz="1900" dirty="0"/>
              <a:t>Maths develops the skills needed in order to be able to break down questions such as this into smaller questions you know something about.</a:t>
            </a:r>
          </a:p>
          <a:p>
            <a:pPr>
              <a:buFont typeface="Wingdings" panose="05000000000000000000" pitchFamily="2" charset="2"/>
              <a:buChar char="Ø"/>
            </a:pPr>
            <a:r>
              <a:rPr lang="en-GB" sz="1900" dirty="0"/>
              <a:t>This directly relates to GCSE mathematics.</a:t>
            </a:r>
          </a:p>
          <a:p>
            <a:pPr>
              <a:buFont typeface="Wingdings" panose="05000000000000000000" pitchFamily="2" charset="2"/>
              <a:buChar char="Ø"/>
            </a:pPr>
            <a:r>
              <a:rPr lang="en-GB" sz="1900" dirty="0"/>
              <a:t>At the core of studying mathematics isn’t necessarily the content, it is a subject that develops critical thinking, creativity and the ability to reason, problem solve and communicate your ideas.</a:t>
            </a:r>
          </a:p>
          <a:p>
            <a:pPr>
              <a:buFont typeface="Wingdings" panose="05000000000000000000" pitchFamily="2" charset="2"/>
              <a:buChar char="Ø"/>
            </a:pPr>
            <a:r>
              <a:rPr lang="en-GB" sz="1900" dirty="0"/>
              <a:t>These are key skills employers are looking for regardless of the career type.</a:t>
            </a:r>
          </a:p>
          <a:p>
            <a:pPr marL="0" indent="0">
              <a:buNone/>
            </a:pPr>
            <a:endParaRPr lang="en-GB" dirty="0"/>
          </a:p>
        </p:txBody>
      </p:sp>
      <p:sp>
        <p:nvSpPr>
          <p:cNvPr id="7" name="TextBox 6">
            <a:extLst>
              <a:ext uri="{FF2B5EF4-FFF2-40B4-BE49-F238E27FC236}">
                <a16:creationId xmlns:a16="http://schemas.microsoft.com/office/drawing/2014/main" id="{14BB9341-DAE5-4F84-9B62-426F5071C8DA}"/>
              </a:ext>
            </a:extLst>
          </p:cNvPr>
          <p:cNvSpPr txBox="1"/>
          <p:nvPr/>
        </p:nvSpPr>
        <p:spPr>
          <a:xfrm>
            <a:off x="1234440" y="403832"/>
            <a:ext cx="906555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strike="noStrike" kern="1200" cap="none" spc="0" normalizeH="0" baseline="0" noProof="0" dirty="0">
                <a:ln>
                  <a:noFill/>
                </a:ln>
                <a:solidFill>
                  <a:srgbClr val="523F69"/>
                </a:solidFill>
                <a:effectLst/>
                <a:uLnTx/>
                <a:uFillTx/>
                <a:ea typeface="+mn-ea"/>
                <a:cs typeface="+mn-cs"/>
              </a:rPr>
              <a:t>DEVELOPING A POSITIVE ATTITUDE TOWARDS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strike="noStrike" kern="1200" cap="none" spc="0" normalizeH="0" baseline="0" noProof="0" dirty="0">
                <a:ln>
                  <a:noFill/>
                </a:ln>
                <a:solidFill>
                  <a:srgbClr val="523F69"/>
                </a:solidFill>
                <a:effectLst/>
                <a:uLnTx/>
                <a:uFillTx/>
                <a:ea typeface="+mn-ea"/>
                <a:cs typeface="+mn-cs"/>
              </a:rPr>
              <a:t>MATHS IS VITAL</a:t>
            </a:r>
          </a:p>
        </p:txBody>
      </p:sp>
    </p:spTree>
    <p:extLst>
      <p:ext uri="{BB962C8B-B14F-4D97-AF65-F5344CB8AC3E}">
        <p14:creationId xmlns:p14="http://schemas.microsoft.com/office/powerpoint/2010/main" val="2755196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1B16CA-2DB0-4331-AF50-963D4D0F0CBD}"/>
              </a:ext>
            </a:extLst>
          </p:cNvPr>
          <p:cNvSpPr/>
          <p:nvPr/>
        </p:nvSpPr>
        <p:spPr>
          <a:xfrm>
            <a:off x="2514600" y="213360"/>
            <a:ext cx="6598920" cy="914400"/>
          </a:xfrm>
          <a:prstGeom prst="rect">
            <a:avLst/>
          </a:prstGeom>
          <a:solidFill>
            <a:srgbClr val="D2C3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05D12C8C-36E8-4C49-9767-82C9BB58BCAF}"/>
              </a:ext>
            </a:extLst>
          </p:cNvPr>
          <p:cNvSpPr/>
          <p:nvPr/>
        </p:nvSpPr>
        <p:spPr>
          <a:xfrm>
            <a:off x="1508760" y="1737360"/>
            <a:ext cx="9250680" cy="36118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0A6EB4EE-CBF9-4C18-B781-D35A667DD252}"/>
              </a:ext>
            </a:extLst>
          </p:cNvPr>
          <p:cNvSpPr>
            <a:spLocks noGrp="1"/>
          </p:cNvSpPr>
          <p:nvPr>
            <p:ph idx="1"/>
          </p:nvPr>
        </p:nvSpPr>
        <p:spPr>
          <a:xfrm>
            <a:off x="1854550" y="1253331"/>
            <a:ext cx="8702208" cy="4351338"/>
          </a:xfrm>
        </p:spPr>
        <p:txBody>
          <a:bodyPr/>
          <a:lstStyle/>
          <a:p>
            <a:endParaRPr lang="en-GB" dirty="0"/>
          </a:p>
          <a:p>
            <a:endParaRPr lang="en-GB" dirty="0"/>
          </a:p>
          <a:p>
            <a:pPr>
              <a:buFont typeface="Wingdings" panose="05000000000000000000" pitchFamily="2" charset="2"/>
              <a:buChar char="Ø"/>
            </a:pPr>
            <a:r>
              <a:rPr lang="en-GB" dirty="0"/>
              <a:t>Last year around 73% of students sitting GCSE mathematics gained a grade 4 or above.</a:t>
            </a:r>
          </a:p>
          <a:p>
            <a:pPr>
              <a:buFont typeface="Wingdings" panose="05000000000000000000" pitchFamily="2" charset="2"/>
              <a:buChar char="Ø"/>
            </a:pPr>
            <a:r>
              <a:rPr lang="en-GB" dirty="0"/>
              <a:t>Students achieving a grade 5 or above drops to around 53% (the grade you need to enter Highcliffe Sixth Form)</a:t>
            </a:r>
          </a:p>
          <a:p>
            <a:pPr>
              <a:buFont typeface="Wingdings" panose="05000000000000000000" pitchFamily="2" charset="2"/>
              <a:buChar char="Ø"/>
            </a:pPr>
            <a:r>
              <a:rPr lang="en-GB" dirty="0"/>
              <a:t>Each grade increase drops by around 10-15%, each grade bring you closer to the front of the queue.</a:t>
            </a:r>
          </a:p>
          <a:p>
            <a:pPr marL="0" indent="0">
              <a:buNone/>
            </a:pPr>
            <a:endParaRPr lang="en-GB" dirty="0"/>
          </a:p>
        </p:txBody>
      </p:sp>
      <p:sp>
        <p:nvSpPr>
          <p:cNvPr id="6" name="TextBox 5">
            <a:extLst>
              <a:ext uri="{FF2B5EF4-FFF2-40B4-BE49-F238E27FC236}">
                <a16:creationId xmlns:a16="http://schemas.microsoft.com/office/drawing/2014/main" id="{C52D10BD-3C07-4D74-A289-FCFD9F9855EF}"/>
              </a:ext>
            </a:extLst>
          </p:cNvPr>
          <p:cNvSpPr txBox="1"/>
          <p:nvPr/>
        </p:nvSpPr>
        <p:spPr>
          <a:xfrm>
            <a:off x="2869682" y="337919"/>
            <a:ext cx="601645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strike="noStrike" kern="1200" cap="none" spc="0" normalizeH="0" baseline="0" noProof="0" dirty="0">
                <a:ln>
                  <a:noFill/>
                </a:ln>
                <a:solidFill>
                  <a:srgbClr val="523F69"/>
                </a:solidFill>
                <a:effectLst/>
                <a:uLnTx/>
                <a:uFillTx/>
                <a:latin typeface="Calibri" panose="020F0502020204030204"/>
                <a:ea typeface="+mn-ea"/>
                <a:cs typeface="+mn-cs"/>
              </a:rPr>
              <a:t>GRADES ARE IMPORTANT TOO</a:t>
            </a:r>
          </a:p>
        </p:txBody>
      </p:sp>
    </p:spTree>
    <p:extLst>
      <p:ext uri="{BB962C8B-B14F-4D97-AF65-F5344CB8AC3E}">
        <p14:creationId xmlns:p14="http://schemas.microsoft.com/office/powerpoint/2010/main" val="4092854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3D60F97-761F-4062-9910-BD574FB10ADB}"/>
              </a:ext>
            </a:extLst>
          </p:cNvPr>
          <p:cNvSpPr/>
          <p:nvPr/>
        </p:nvSpPr>
        <p:spPr>
          <a:xfrm>
            <a:off x="731520" y="1825625"/>
            <a:ext cx="10622280" cy="449897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BD8D95E-8120-417A-A1A6-9A8B99E8A0A0}"/>
              </a:ext>
            </a:extLst>
          </p:cNvPr>
          <p:cNvSpPr/>
          <p:nvPr/>
        </p:nvSpPr>
        <p:spPr>
          <a:xfrm>
            <a:off x="594360" y="365125"/>
            <a:ext cx="11018520" cy="1204595"/>
          </a:xfrm>
          <a:prstGeom prst="rect">
            <a:avLst/>
          </a:prstGeom>
          <a:solidFill>
            <a:srgbClr val="D2C3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F763F33-6582-459E-B4AA-2D6E555A7031}"/>
              </a:ext>
            </a:extLst>
          </p:cNvPr>
          <p:cNvSpPr>
            <a:spLocks noGrp="1"/>
          </p:cNvSpPr>
          <p:nvPr>
            <p:ph type="title"/>
          </p:nvPr>
        </p:nvSpPr>
        <p:spPr/>
        <p:txBody>
          <a:bodyPr/>
          <a:lstStyle/>
          <a:p>
            <a:r>
              <a:rPr lang="en-GB" b="1" dirty="0">
                <a:solidFill>
                  <a:srgbClr val="523F69"/>
                </a:solidFill>
                <a:latin typeface="+mn-lt"/>
              </a:rPr>
              <a:t>EDEXCEL GCSE (9-1) MATHEMATICS OUTLINE</a:t>
            </a:r>
          </a:p>
        </p:txBody>
      </p:sp>
      <p:sp>
        <p:nvSpPr>
          <p:cNvPr id="3" name="Content Placeholder 2">
            <a:extLst>
              <a:ext uri="{FF2B5EF4-FFF2-40B4-BE49-F238E27FC236}">
                <a16:creationId xmlns:a16="http://schemas.microsoft.com/office/drawing/2014/main" id="{88046D41-B117-42C2-AD79-2AF7C3CEF10E}"/>
              </a:ext>
            </a:extLst>
          </p:cNvPr>
          <p:cNvSpPr>
            <a:spLocks noGrp="1"/>
          </p:cNvSpPr>
          <p:nvPr>
            <p:ph idx="1"/>
          </p:nvPr>
        </p:nvSpPr>
        <p:spPr>
          <a:xfrm>
            <a:off x="1219200" y="2008505"/>
            <a:ext cx="10515600" cy="4351338"/>
          </a:xfrm>
        </p:spPr>
        <p:txBody>
          <a:bodyPr>
            <a:normAutofit/>
          </a:bodyPr>
          <a:lstStyle/>
          <a:p>
            <a:pPr>
              <a:buFont typeface="Wingdings" panose="05000000000000000000" pitchFamily="2" charset="2"/>
              <a:buChar char="Ø"/>
            </a:pPr>
            <a:r>
              <a:rPr lang="en-GB" sz="1800" dirty="0"/>
              <a:t>There are 6 strands assessed across mathematics at GCSE:</a:t>
            </a:r>
          </a:p>
          <a:p>
            <a:pPr lvl="1">
              <a:buFont typeface="Wingdings" panose="05000000000000000000" pitchFamily="2" charset="2"/>
              <a:buChar char="Ø"/>
            </a:pPr>
            <a:r>
              <a:rPr lang="en-GB" sz="1800" dirty="0"/>
              <a:t>Number</a:t>
            </a:r>
          </a:p>
          <a:p>
            <a:pPr lvl="1">
              <a:buFont typeface="Wingdings" panose="05000000000000000000" pitchFamily="2" charset="2"/>
              <a:buChar char="Ø"/>
            </a:pPr>
            <a:r>
              <a:rPr lang="en-GB" sz="1800" dirty="0"/>
              <a:t>Algebra</a:t>
            </a:r>
          </a:p>
          <a:p>
            <a:pPr lvl="1">
              <a:buFont typeface="Wingdings" panose="05000000000000000000" pitchFamily="2" charset="2"/>
              <a:buChar char="Ø"/>
            </a:pPr>
            <a:r>
              <a:rPr lang="en-GB" sz="1800" dirty="0"/>
              <a:t>Ratio, proportion and rates of change</a:t>
            </a:r>
          </a:p>
          <a:p>
            <a:pPr lvl="1">
              <a:buFont typeface="Wingdings" panose="05000000000000000000" pitchFamily="2" charset="2"/>
              <a:buChar char="Ø"/>
            </a:pPr>
            <a:r>
              <a:rPr lang="en-GB" sz="1800" dirty="0"/>
              <a:t>Geometry and measures</a:t>
            </a:r>
          </a:p>
          <a:p>
            <a:pPr lvl="1">
              <a:buFont typeface="Wingdings" panose="05000000000000000000" pitchFamily="2" charset="2"/>
              <a:buChar char="Ø"/>
            </a:pPr>
            <a:r>
              <a:rPr lang="en-GB" sz="1800" dirty="0"/>
              <a:t>Probability</a:t>
            </a:r>
          </a:p>
          <a:p>
            <a:pPr lvl="1">
              <a:buFont typeface="Wingdings" panose="05000000000000000000" pitchFamily="2" charset="2"/>
              <a:buChar char="Ø"/>
            </a:pPr>
            <a:r>
              <a:rPr lang="en-GB" sz="1800" dirty="0"/>
              <a:t>Statistics</a:t>
            </a:r>
          </a:p>
          <a:p>
            <a:pPr>
              <a:buFont typeface="Wingdings" panose="05000000000000000000" pitchFamily="2" charset="2"/>
              <a:buChar char="Ø"/>
            </a:pPr>
            <a:r>
              <a:rPr lang="en-GB" sz="1800" dirty="0"/>
              <a:t>Two tiers: Foundation and Higher (there is crossover content but also content that appears on the Higher tier that does not appear on Foundation)</a:t>
            </a:r>
          </a:p>
          <a:p>
            <a:pPr>
              <a:buFont typeface="Wingdings" panose="05000000000000000000" pitchFamily="2" charset="2"/>
              <a:buChar char="Ø"/>
            </a:pPr>
            <a:r>
              <a:rPr lang="en-GB" sz="1800" dirty="0"/>
              <a:t>Students will take assessments in either Higher or Foundation tier.</a:t>
            </a:r>
          </a:p>
          <a:p>
            <a:pPr>
              <a:buFont typeface="Wingdings" panose="05000000000000000000" pitchFamily="2" charset="2"/>
              <a:buChar char="Ø"/>
            </a:pPr>
            <a:r>
              <a:rPr lang="en-GB" sz="1800" dirty="0"/>
              <a:t>Foundation tier: grades 1 to 5</a:t>
            </a:r>
          </a:p>
          <a:p>
            <a:pPr>
              <a:buFont typeface="Wingdings" panose="05000000000000000000" pitchFamily="2" charset="2"/>
              <a:buChar char="Ø"/>
            </a:pPr>
            <a:r>
              <a:rPr lang="en-GB" sz="1800" dirty="0"/>
              <a:t>Higher tier: grades 4 to 9 (grade 3 allowed). To be entered into the Higher tier a student should be         aiming to gain a grade 6 or above.</a:t>
            </a:r>
          </a:p>
        </p:txBody>
      </p:sp>
    </p:spTree>
    <p:extLst>
      <p:ext uri="{BB962C8B-B14F-4D97-AF65-F5344CB8AC3E}">
        <p14:creationId xmlns:p14="http://schemas.microsoft.com/office/powerpoint/2010/main" val="7864491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C27D61-10F1-4128-8368-411D455208B3}"/>
              </a:ext>
            </a:extLst>
          </p:cNvPr>
          <p:cNvSpPr/>
          <p:nvPr/>
        </p:nvSpPr>
        <p:spPr>
          <a:xfrm>
            <a:off x="685800" y="521933"/>
            <a:ext cx="10713720" cy="777240"/>
          </a:xfrm>
          <a:prstGeom prst="rect">
            <a:avLst/>
          </a:prstGeom>
          <a:solidFill>
            <a:srgbClr val="D2C3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5029BD4-6A96-4E8E-BED8-05374B739F95}"/>
              </a:ext>
            </a:extLst>
          </p:cNvPr>
          <p:cNvSpPr>
            <a:spLocks noGrp="1"/>
          </p:cNvSpPr>
          <p:nvPr>
            <p:ph type="title"/>
          </p:nvPr>
        </p:nvSpPr>
        <p:spPr>
          <a:xfrm>
            <a:off x="792480" y="247772"/>
            <a:ext cx="10515600" cy="1325563"/>
          </a:xfrm>
        </p:spPr>
        <p:txBody>
          <a:bodyPr>
            <a:normAutofit/>
          </a:bodyPr>
          <a:lstStyle/>
          <a:p>
            <a:r>
              <a:rPr lang="en-GB" sz="3600" b="1" dirty="0">
                <a:solidFill>
                  <a:srgbClr val="523F69"/>
                </a:solidFill>
                <a:latin typeface="+mn-lt"/>
              </a:rPr>
              <a:t>EDEXCEL GCSE (9-1) MATHEMATICS EXAM STRUCTURE</a:t>
            </a:r>
          </a:p>
        </p:txBody>
      </p:sp>
      <p:pic>
        <p:nvPicPr>
          <p:cNvPr id="4" name="Picture 3">
            <a:extLst>
              <a:ext uri="{FF2B5EF4-FFF2-40B4-BE49-F238E27FC236}">
                <a16:creationId xmlns:a16="http://schemas.microsoft.com/office/drawing/2014/main" id="{BCCDFC1B-EBDD-4B4F-AD95-CFEADF4AC95E}"/>
              </a:ext>
            </a:extLst>
          </p:cNvPr>
          <p:cNvPicPr>
            <a:picLocks noChangeAspect="1"/>
          </p:cNvPicPr>
          <p:nvPr/>
        </p:nvPicPr>
        <p:blipFill>
          <a:blip r:embed="rId3"/>
          <a:stretch>
            <a:fillRect/>
          </a:stretch>
        </p:blipFill>
        <p:spPr>
          <a:xfrm>
            <a:off x="1813560" y="1573335"/>
            <a:ext cx="8242738" cy="4872868"/>
          </a:xfrm>
          <a:prstGeom prst="rect">
            <a:avLst/>
          </a:prstGeom>
        </p:spPr>
      </p:pic>
    </p:spTree>
    <p:extLst>
      <p:ext uri="{BB962C8B-B14F-4D97-AF65-F5344CB8AC3E}">
        <p14:creationId xmlns:p14="http://schemas.microsoft.com/office/powerpoint/2010/main" val="661482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843F-D942-4136-A2EC-4DCA8C597E9D}"/>
              </a:ext>
            </a:extLst>
          </p:cNvPr>
          <p:cNvSpPr>
            <a:spLocks noGrp="1"/>
          </p:cNvSpPr>
          <p:nvPr>
            <p:ph type="title"/>
          </p:nvPr>
        </p:nvSpPr>
        <p:spPr>
          <a:solidFill>
            <a:schemeClr val="accent4">
              <a:lumMod val="75000"/>
            </a:schemeClr>
          </a:solidFill>
        </p:spPr>
        <p:txBody>
          <a:bodyPr/>
          <a:lstStyle/>
          <a:p>
            <a:r>
              <a:rPr lang="en-GB" dirty="0">
                <a:solidFill>
                  <a:schemeClr val="accent4">
                    <a:lumMod val="20000"/>
                    <a:lumOff val="80000"/>
                  </a:schemeClr>
                </a:solidFill>
              </a:rPr>
              <a:t>Key Dates</a:t>
            </a:r>
          </a:p>
        </p:txBody>
      </p:sp>
      <p:sp>
        <p:nvSpPr>
          <p:cNvPr id="6" name="Content Placeholder 5">
            <a:extLst>
              <a:ext uri="{FF2B5EF4-FFF2-40B4-BE49-F238E27FC236}">
                <a16:creationId xmlns:a16="http://schemas.microsoft.com/office/drawing/2014/main" id="{2A81B39F-62EB-4EA1-BCD6-F1EE4159B1B9}"/>
              </a:ext>
            </a:extLst>
          </p:cNvPr>
          <p:cNvSpPr>
            <a:spLocks noGrp="1"/>
          </p:cNvSpPr>
          <p:nvPr>
            <p:ph sz="half" idx="1"/>
          </p:nvPr>
        </p:nvSpPr>
        <p:spPr/>
        <p:txBody>
          <a:bodyPr>
            <a:normAutofit/>
          </a:bodyPr>
          <a:lstStyle/>
          <a:p>
            <a:pPr marL="0" marR="0" lvl="0" indent="0" algn="l" defTabSz="457200" rtl="0" eaLnBrk="1" fontAlgn="base" latinLnBrk="0" hangingPunct="1">
              <a:lnSpc>
                <a:spcPct val="100000"/>
              </a:lnSpc>
              <a:spcBef>
                <a:spcPct val="20000"/>
              </a:spcBef>
              <a:spcAft>
                <a:spcPts val="0"/>
              </a:spcAft>
              <a:buClrTx/>
              <a:buSzTx/>
              <a:buNone/>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March</a:t>
            </a:r>
          </a:p>
          <a:p>
            <a:pPr marL="0" marR="0" lvl="0" indent="0" algn="l" defTabSz="457200" rtl="0" eaLnBrk="1" fontAlgn="base" latinLnBrk="0" hangingPunct="1">
              <a:lnSpc>
                <a:spcPct val="100000"/>
              </a:lnSpc>
              <a:spcBef>
                <a:spcPct val="20000"/>
              </a:spcBef>
              <a:spcAft>
                <a:spcPts val="0"/>
              </a:spcAft>
              <a:buClrTx/>
              <a:buSzTx/>
              <a:buNone/>
              <a:tabLst/>
              <a:defRPr/>
            </a:pPr>
            <a:endParaRPr lang="en-GB" dirty="0">
              <a:solidFill>
                <a:srgbClr val="000000"/>
              </a:solidFill>
              <a:latin typeface="Calibri" panose="020F0502020204030204" pitchFamily="34" charset="0"/>
            </a:endParaRP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a:t>
            </a:r>
            <a:r>
              <a:rPr kumimoji="0" lang="en-GB"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rd</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National Careers Week </a:t>
            </a: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31</a:t>
            </a:r>
            <a:r>
              <a:rPr kumimoji="0" lang="en-GB"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st</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End of Spring Term - School Closes 12.20pm</a:t>
            </a:r>
          </a:p>
          <a:p>
            <a:pPr fontAlgn="base">
              <a:buFont typeface="Arial" panose="020B0604020202020204" pitchFamily="34" charset="0"/>
              <a:buChar char="•"/>
              <a:defRPr/>
            </a:pPr>
            <a:r>
              <a:rPr lang="en-GB" sz="2800" dirty="0">
                <a:solidFill>
                  <a:srgbClr val="000000"/>
                </a:solidFill>
                <a:latin typeface="Calibri" panose="020F0502020204030204" pitchFamily="34" charset="0"/>
              </a:rPr>
              <a:t>31</a:t>
            </a:r>
            <a:r>
              <a:rPr lang="en-GB" sz="2800" baseline="30000" dirty="0">
                <a:solidFill>
                  <a:srgbClr val="000000"/>
                </a:solidFill>
                <a:latin typeface="Calibri" panose="020F0502020204030204" pitchFamily="34" charset="0"/>
              </a:rPr>
              <a:t>st</a:t>
            </a:r>
            <a:r>
              <a:rPr lang="en-GB" sz="2800" dirty="0">
                <a:solidFill>
                  <a:srgbClr val="000000"/>
                </a:solidFill>
                <a:latin typeface="Calibri" panose="020F0502020204030204" pitchFamily="34" charset="0"/>
              </a:rPr>
              <a:t> Year 10 Pila Trip Leaves </a:t>
            </a:r>
            <a:endParaRPr lang="en-GB" sz="2800" b="0" i="0" dirty="0">
              <a:solidFill>
                <a:srgbClr val="000000"/>
              </a:solidFill>
              <a:effectLst/>
              <a:latin typeface="Calibri" panose="020F0502020204030204" pitchFamily="34" charset="0"/>
            </a:endParaRP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indent="0">
              <a:buNone/>
            </a:pPr>
            <a:endParaRPr lang="en-GB" sz="4100" dirty="0"/>
          </a:p>
          <a:p>
            <a:pPr marL="0" indent="0">
              <a:buNone/>
            </a:pPr>
            <a:endParaRPr lang="en-GB" sz="3200" dirty="0"/>
          </a:p>
          <a:p>
            <a:pPr marL="0" indent="0">
              <a:buNone/>
            </a:pPr>
            <a:endParaRPr lang="en-GB" sz="3200" dirty="0"/>
          </a:p>
          <a:p>
            <a:pPr marL="0" indent="0">
              <a:buNone/>
            </a:pPr>
            <a:endParaRPr lang="en-GB" dirty="0"/>
          </a:p>
          <a:p>
            <a:endParaRPr lang="en-GB" dirty="0"/>
          </a:p>
        </p:txBody>
      </p:sp>
      <p:sp>
        <p:nvSpPr>
          <p:cNvPr id="7" name="Content Placeholder 6">
            <a:extLst>
              <a:ext uri="{FF2B5EF4-FFF2-40B4-BE49-F238E27FC236}">
                <a16:creationId xmlns:a16="http://schemas.microsoft.com/office/drawing/2014/main" id="{6990E6A4-CF68-4459-982B-F6FFAE5B846D}"/>
              </a:ext>
            </a:extLst>
          </p:cNvPr>
          <p:cNvSpPr>
            <a:spLocks noGrp="1"/>
          </p:cNvSpPr>
          <p:nvPr>
            <p:ph sz="half" idx="2"/>
          </p:nvPr>
        </p:nvSpPr>
        <p:spPr/>
        <p:txBody>
          <a:bodyPr>
            <a:normAutofit/>
          </a:bodyPr>
          <a:lstStyle/>
          <a:p>
            <a:pPr marL="0" indent="0">
              <a:buNone/>
            </a:pPr>
            <a:r>
              <a:rPr lang="en-GB" sz="3200" dirty="0"/>
              <a:t>April</a:t>
            </a:r>
          </a:p>
          <a:p>
            <a:pPr marL="0" indent="0">
              <a:buNone/>
            </a:pPr>
            <a:endParaRPr lang="en-GB" sz="3200" dirty="0"/>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15</a:t>
            </a:r>
            <a:r>
              <a:rPr kumimoji="0" lang="en-GB"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Summer Term Begins </a:t>
            </a: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Year 10 Art Internal Exams </a:t>
            </a: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Year 10 DofE Silver Practice </a:t>
            </a:r>
          </a:p>
          <a:p>
            <a:pPr marL="0" indent="0">
              <a:buNone/>
            </a:pPr>
            <a:endParaRPr lang="en-GB" dirty="0"/>
          </a:p>
          <a:p>
            <a:endParaRPr lang="en-GB" dirty="0"/>
          </a:p>
          <a:p>
            <a:endParaRPr lang="en-GB" dirty="0"/>
          </a:p>
          <a:p>
            <a:endParaRPr lang="en-GB" dirty="0"/>
          </a:p>
        </p:txBody>
      </p:sp>
      <p:pic>
        <p:nvPicPr>
          <p:cNvPr id="5" name="Picture 4" descr="HS_Crest_Repeat_Pattern.png">
            <a:extLst>
              <a:ext uri="{FF2B5EF4-FFF2-40B4-BE49-F238E27FC236}">
                <a16:creationId xmlns:a16="http://schemas.microsoft.com/office/drawing/2014/main" id="{4D217032-0875-49D3-A0E1-340DC1684EAD}"/>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4641" r="-14" b="32888"/>
          <a:stretch/>
        </p:blipFill>
        <p:spPr>
          <a:xfrm>
            <a:off x="609600" y="274638"/>
            <a:ext cx="10972800" cy="1143000"/>
          </a:xfrm>
          <a:prstGeom prst="rect">
            <a:avLst/>
          </a:prstGeom>
          <a:noFill/>
        </p:spPr>
      </p:pic>
    </p:spTree>
    <p:extLst>
      <p:ext uri="{BB962C8B-B14F-4D97-AF65-F5344CB8AC3E}">
        <p14:creationId xmlns:p14="http://schemas.microsoft.com/office/powerpoint/2010/main" val="2483350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B1639D-253F-4E15-B716-42ACE76EB1F5}"/>
              </a:ext>
            </a:extLst>
          </p:cNvPr>
          <p:cNvSpPr/>
          <p:nvPr/>
        </p:nvSpPr>
        <p:spPr>
          <a:xfrm>
            <a:off x="1752600" y="1691640"/>
            <a:ext cx="9037320" cy="298704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AF36B1C-D24A-47F3-ABE4-BC05AA33E2B4}"/>
              </a:ext>
            </a:extLst>
          </p:cNvPr>
          <p:cNvSpPr/>
          <p:nvPr/>
        </p:nvSpPr>
        <p:spPr>
          <a:xfrm>
            <a:off x="3108960" y="396240"/>
            <a:ext cx="5897880" cy="929640"/>
          </a:xfrm>
          <a:prstGeom prst="rect">
            <a:avLst/>
          </a:prstGeom>
          <a:solidFill>
            <a:srgbClr val="D2C3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3C87425-6D64-49A5-8702-5F6E4A7A9230}"/>
              </a:ext>
            </a:extLst>
          </p:cNvPr>
          <p:cNvSpPr>
            <a:spLocks noGrp="1"/>
          </p:cNvSpPr>
          <p:nvPr>
            <p:ph type="title"/>
          </p:nvPr>
        </p:nvSpPr>
        <p:spPr>
          <a:xfrm>
            <a:off x="3322320" y="517548"/>
            <a:ext cx="5547360" cy="747395"/>
          </a:xfrm>
        </p:spPr>
        <p:txBody>
          <a:bodyPr>
            <a:normAutofit/>
          </a:bodyPr>
          <a:lstStyle/>
          <a:p>
            <a:r>
              <a:rPr lang="en-GB" sz="3600" b="1" dirty="0">
                <a:solidFill>
                  <a:srgbClr val="523F69"/>
                </a:solidFill>
                <a:latin typeface="+mn-lt"/>
              </a:rPr>
              <a:t>ASSESSMENT AND LESSONS</a:t>
            </a:r>
          </a:p>
        </p:txBody>
      </p:sp>
      <p:sp>
        <p:nvSpPr>
          <p:cNvPr id="3" name="Content Placeholder 2">
            <a:extLst>
              <a:ext uri="{FF2B5EF4-FFF2-40B4-BE49-F238E27FC236}">
                <a16:creationId xmlns:a16="http://schemas.microsoft.com/office/drawing/2014/main" id="{5AA303BC-F890-491E-B88F-EF3F4AE698F4}"/>
              </a:ext>
            </a:extLst>
          </p:cNvPr>
          <p:cNvSpPr>
            <a:spLocks noGrp="1"/>
          </p:cNvSpPr>
          <p:nvPr>
            <p:ph idx="1"/>
          </p:nvPr>
        </p:nvSpPr>
        <p:spPr>
          <a:xfrm>
            <a:off x="1981200" y="1935456"/>
            <a:ext cx="8580120" cy="2545104"/>
          </a:xfrm>
        </p:spPr>
        <p:txBody>
          <a:bodyPr/>
          <a:lstStyle/>
          <a:p>
            <a:pPr>
              <a:buFont typeface="Wingdings" panose="05000000000000000000" pitchFamily="2" charset="2"/>
              <a:buChar char="Ø"/>
            </a:pPr>
            <a:r>
              <a:rPr lang="en-GB" sz="2000" dirty="0"/>
              <a:t>Students will sit two full sets of examination papers across the Autumn and Spring terms. In school examination window’s will help to facilitate these mock examinations.</a:t>
            </a:r>
          </a:p>
          <a:p>
            <a:pPr>
              <a:buFont typeface="Wingdings" panose="05000000000000000000" pitchFamily="2" charset="2"/>
              <a:buChar char="Ø"/>
            </a:pPr>
            <a:r>
              <a:rPr lang="en-GB" sz="2000" dirty="0"/>
              <a:t>Smaller topic based assessments, retrieval practice and regular </a:t>
            </a:r>
            <a:r>
              <a:rPr lang="en-GB" sz="2000" dirty="0" err="1"/>
              <a:t>homestudy</a:t>
            </a:r>
            <a:r>
              <a:rPr lang="en-GB" sz="2000" dirty="0"/>
              <a:t> tasks will be used to continually monitor progress.</a:t>
            </a:r>
          </a:p>
          <a:p>
            <a:pPr>
              <a:buFont typeface="Wingdings" panose="05000000000000000000" pitchFamily="2" charset="2"/>
              <a:buChar char="Ø"/>
            </a:pPr>
            <a:r>
              <a:rPr lang="en-GB" sz="2000" dirty="0"/>
              <a:t>Content will continue to be covered over the Autumn and early Spring term.</a:t>
            </a:r>
          </a:p>
          <a:p>
            <a:pPr>
              <a:buFont typeface="Wingdings" panose="05000000000000000000" pitchFamily="2" charset="2"/>
              <a:buChar char="Ø"/>
            </a:pPr>
            <a:r>
              <a:rPr lang="en-GB" sz="2000" dirty="0"/>
              <a:t>Revision work starts now.</a:t>
            </a:r>
          </a:p>
          <a:p>
            <a:endParaRPr lang="en-GB" dirty="0"/>
          </a:p>
        </p:txBody>
      </p:sp>
    </p:spTree>
    <p:extLst>
      <p:ext uri="{BB962C8B-B14F-4D97-AF65-F5344CB8AC3E}">
        <p14:creationId xmlns:p14="http://schemas.microsoft.com/office/powerpoint/2010/main" val="473000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6097CCD-52B9-4CF9-8D38-3CBA504F1FE4}"/>
              </a:ext>
            </a:extLst>
          </p:cNvPr>
          <p:cNvSpPr/>
          <p:nvPr/>
        </p:nvSpPr>
        <p:spPr>
          <a:xfrm>
            <a:off x="1295400" y="1670999"/>
            <a:ext cx="9174480" cy="466884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9BE3627-1B4A-4F4A-840F-086E165385DA}"/>
              </a:ext>
            </a:extLst>
          </p:cNvPr>
          <p:cNvSpPr/>
          <p:nvPr/>
        </p:nvSpPr>
        <p:spPr>
          <a:xfrm>
            <a:off x="3002280" y="518160"/>
            <a:ext cx="5013960" cy="950117"/>
          </a:xfrm>
          <a:prstGeom prst="rect">
            <a:avLst/>
          </a:prstGeom>
          <a:solidFill>
            <a:srgbClr val="D2C3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C9A6706-126C-452C-AAA4-92E023B1ED67}"/>
              </a:ext>
            </a:extLst>
          </p:cNvPr>
          <p:cNvSpPr>
            <a:spLocks noGrp="1"/>
          </p:cNvSpPr>
          <p:nvPr>
            <p:ph type="title"/>
          </p:nvPr>
        </p:nvSpPr>
        <p:spPr>
          <a:xfrm>
            <a:off x="3291840" y="538002"/>
            <a:ext cx="4541520" cy="930275"/>
          </a:xfrm>
        </p:spPr>
        <p:txBody>
          <a:bodyPr/>
          <a:lstStyle/>
          <a:p>
            <a:r>
              <a:rPr lang="en-GB" dirty="0">
                <a:solidFill>
                  <a:srgbClr val="523F69"/>
                </a:solidFill>
                <a:latin typeface="+mn-lt"/>
              </a:rPr>
              <a:t>STEPS TO SUCCESS</a:t>
            </a:r>
          </a:p>
        </p:txBody>
      </p:sp>
      <p:sp>
        <p:nvSpPr>
          <p:cNvPr id="3" name="Content Placeholder 2">
            <a:extLst>
              <a:ext uri="{FF2B5EF4-FFF2-40B4-BE49-F238E27FC236}">
                <a16:creationId xmlns:a16="http://schemas.microsoft.com/office/drawing/2014/main" id="{3007F72C-3939-44C5-9858-4631142D536A}"/>
              </a:ext>
            </a:extLst>
          </p:cNvPr>
          <p:cNvSpPr>
            <a:spLocks noGrp="1"/>
          </p:cNvSpPr>
          <p:nvPr>
            <p:ph idx="1"/>
          </p:nvPr>
        </p:nvSpPr>
        <p:spPr>
          <a:xfrm>
            <a:off x="1722120" y="1988502"/>
            <a:ext cx="8732520" cy="4351338"/>
          </a:xfrm>
        </p:spPr>
        <p:txBody>
          <a:bodyPr>
            <a:normAutofit/>
          </a:bodyPr>
          <a:lstStyle/>
          <a:p>
            <a:r>
              <a:rPr lang="en-GB" sz="2200" dirty="0"/>
              <a:t>The best way to learn maths is to do maths, little and often is most effective.</a:t>
            </a:r>
          </a:p>
          <a:p>
            <a:r>
              <a:rPr lang="en-GB" sz="2200" dirty="0"/>
              <a:t>Make the best use of lesson time.</a:t>
            </a:r>
          </a:p>
          <a:p>
            <a:r>
              <a:rPr lang="en-GB" sz="2200" dirty="0"/>
              <a:t>Ensure you know how to use your calculator, make sure it is a scientific calculator (we recommend a Casio fx-83GT CW or fx-85GT CW, these are the updated calculators from the Casio fx-83GTX or fx-85GTX)</a:t>
            </a:r>
          </a:p>
          <a:p>
            <a:r>
              <a:rPr lang="en-GB" sz="2200" dirty="0"/>
              <a:t>Complete all home study set to the best standard, aim for 100% at hand in.</a:t>
            </a:r>
          </a:p>
          <a:p>
            <a:r>
              <a:rPr lang="en-GB" sz="2200" dirty="0"/>
              <a:t>Regular practice of the fundamentals, arithmetic, algebraic manipulation, learning key vocabulary and formulae not given in the exam.</a:t>
            </a:r>
          </a:p>
          <a:p>
            <a:r>
              <a:rPr lang="en-GB" sz="2200" dirty="0"/>
              <a:t>Ask for help, don’t wait until its too late.</a:t>
            </a:r>
          </a:p>
        </p:txBody>
      </p:sp>
    </p:spTree>
    <p:extLst>
      <p:ext uri="{BB962C8B-B14F-4D97-AF65-F5344CB8AC3E}">
        <p14:creationId xmlns:p14="http://schemas.microsoft.com/office/powerpoint/2010/main" val="3282646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46476BD-0D3C-4B84-8F79-4B5C0CA48240}"/>
              </a:ext>
            </a:extLst>
          </p:cNvPr>
          <p:cNvSpPr/>
          <p:nvPr/>
        </p:nvSpPr>
        <p:spPr>
          <a:xfrm>
            <a:off x="1706880" y="1447800"/>
            <a:ext cx="7711440" cy="46786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876FC7B-69CD-4596-B434-6E5C27C8A845}"/>
              </a:ext>
            </a:extLst>
          </p:cNvPr>
          <p:cNvSpPr/>
          <p:nvPr/>
        </p:nvSpPr>
        <p:spPr>
          <a:xfrm>
            <a:off x="4048059" y="365760"/>
            <a:ext cx="2879834" cy="829167"/>
          </a:xfrm>
          <a:prstGeom prst="rect">
            <a:avLst/>
          </a:prstGeom>
          <a:solidFill>
            <a:srgbClr val="D2C3E7"/>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166E541-A327-41AA-AF6A-DF1BA8DDFB6F}"/>
              </a:ext>
            </a:extLst>
          </p:cNvPr>
          <p:cNvSpPr>
            <a:spLocks noGrp="1"/>
          </p:cNvSpPr>
          <p:nvPr>
            <p:ph type="title"/>
          </p:nvPr>
        </p:nvSpPr>
        <p:spPr>
          <a:xfrm>
            <a:off x="4312920" y="449644"/>
            <a:ext cx="2438400" cy="745283"/>
          </a:xfrm>
        </p:spPr>
        <p:txBody>
          <a:bodyPr>
            <a:normAutofit/>
          </a:bodyPr>
          <a:lstStyle/>
          <a:p>
            <a:r>
              <a:rPr lang="en-GB" sz="3600" b="1" dirty="0">
                <a:solidFill>
                  <a:srgbClr val="523F69"/>
                </a:solidFill>
              </a:rPr>
              <a:t>RESOURCES</a:t>
            </a:r>
          </a:p>
        </p:txBody>
      </p:sp>
      <p:sp>
        <p:nvSpPr>
          <p:cNvPr id="3" name="Content Placeholder 2">
            <a:extLst>
              <a:ext uri="{FF2B5EF4-FFF2-40B4-BE49-F238E27FC236}">
                <a16:creationId xmlns:a16="http://schemas.microsoft.com/office/drawing/2014/main" id="{2CA4B179-429C-42BB-8474-7A73720A7748}"/>
              </a:ext>
            </a:extLst>
          </p:cNvPr>
          <p:cNvSpPr>
            <a:spLocks noGrp="1"/>
          </p:cNvSpPr>
          <p:nvPr>
            <p:ph idx="1"/>
          </p:nvPr>
        </p:nvSpPr>
        <p:spPr>
          <a:xfrm>
            <a:off x="701564" y="1194927"/>
            <a:ext cx="9430408" cy="5153321"/>
          </a:xfrm>
        </p:spPr>
        <p:txBody>
          <a:bodyPr>
            <a:normAutofit lnSpcReduction="10000"/>
          </a:bodyPr>
          <a:lstStyle/>
          <a:p>
            <a:pPr algn="ctr"/>
            <a:endParaRPr lang="en-GB" sz="2000" dirty="0"/>
          </a:p>
          <a:p>
            <a:pPr marL="0" indent="0" algn="ctr">
              <a:buNone/>
            </a:pPr>
            <a:r>
              <a:rPr lang="en-GB" sz="2000" dirty="0"/>
              <a:t>Revision guides – available through </a:t>
            </a:r>
            <a:r>
              <a:rPr lang="en-GB" sz="2000" dirty="0" err="1"/>
              <a:t>WisePay</a:t>
            </a:r>
            <a:r>
              <a:rPr lang="en-GB" sz="2000" dirty="0"/>
              <a:t> - £2.70</a:t>
            </a:r>
          </a:p>
          <a:p>
            <a:pPr marL="0" indent="0" algn="ctr">
              <a:buNone/>
            </a:pPr>
            <a:endParaRPr lang="en-GB" sz="2000" dirty="0"/>
          </a:p>
          <a:p>
            <a:pPr marL="0" indent="0" algn="ctr">
              <a:buNone/>
            </a:pPr>
            <a:endParaRPr lang="en-GB" sz="2000" dirty="0"/>
          </a:p>
          <a:p>
            <a:pPr marL="0" indent="0" algn="ctr">
              <a:buNone/>
            </a:pPr>
            <a:endParaRPr lang="en-GB" sz="2000" dirty="0"/>
          </a:p>
          <a:p>
            <a:pPr algn="ctr"/>
            <a:endParaRPr lang="en-GB" sz="2000" dirty="0"/>
          </a:p>
          <a:p>
            <a:pPr algn="ctr"/>
            <a:endParaRPr lang="en-GB" sz="2000" dirty="0"/>
          </a:p>
          <a:p>
            <a:pPr marL="0" indent="0" algn="ctr">
              <a:buNone/>
            </a:pPr>
            <a:endParaRPr lang="en-GB" sz="2000" dirty="0"/>
          </a:p>
          <a:p>
            <a:pPr marL="0" indent="0" algn="ctr">
              <a:buNone/>
            </a:pPr>
            <a:endParaRPr lang="en-GB" sz="2000" dirty="0"/>
          </a:p>
          <a:p>
            <a:pPr marL="0" indent="0" algn="ctr">
              <a:buNone/>
            </a:pPr>
            <a:endParaRPr lang="en-GB" sz="2000" dirty="0"/>
          </a:p>
          <a:p>
            <a:pPr algn="ctr"/>
            <a:r>
              <a:rPr lang="en-GB" sz="2000" dirty="0">
                <a:hlinkClick r:id="rId3"/>
              </a:rPr>
              <a:t>Dr Frost Maths</a:t>
            </a:r>
            <a:endParaRPr lang="en-GB" sz="2000" dirty="0"/>
          </a:p>
          <a:p>
            <a:pPr algn="ctr"/>
            <a:r>
              <a:rPr lang="en-GB" sz="2000" dirty="0">
                <a:hlinkClick r:id="rId4"/>
              </a:rPr>
              <a:t>Corbett Maths</a:t>
            </a:r>
            <a:endParaRPr lang="en-GB" sz="2000" dirty="0"/>
          </a:p>
          <a:p>
            <a:pPr algn="ctr"/>
            <a:r>
              <a:rPr lang="en-GB" sz="2000" dirty="0">
                <a:hlinkClick r:id="rId5"/>
              </a:rPr>
              <a:t>Maths Genie</a:t>
            </a:r>
            <a:endParaRPr lang="en-GB" sz="2000" dirty="0"/>
          </a:p>
        </p:txBody>
      </p:sp>
      <p:pic>
        <p:nvPicPr>
          <p:cNvPr id="4" name="Picture 3">
            <a:extLst>
              <a:ext uri="{FF2B5EF4-FFF2-40B4-BE49-F238E27FC236}">
                <a16:creationId xmlns:a16="http://schemas.microsoft.com/office/drawing/2014/main" id="{03A53780-9983-4BF2-A59B-0C4F08DE7539}"/>
              </a:ext>
            </a:extLst>
          </p:cNvPr>
          <p:cNvPicPr>
            <a:picLocks noChangeAspect="1"/>
          </p:cNvPicPr>
          <p:nvPr/>
        </p:nvPicPr>
        <p:blipFill>
          <a:blip r:embed="rId6"/>
          <a:stretch>
            <a:fillRect/>
          </a:stretch>
        </p:blipFill>
        <p:spPr>
          <a:xfrm>
            <a:off x="3481027" y="2292290"/>
            <a:ext cx="1663786" cy="2273417"/>
          </a:xfrm>
          <a:prstGeom prst="rect">
            <a:avLst/>
          </a:prstGeom>
        </p:spPr>
      </p:pic>
      <p:pic>
        <p:nvPicPr>
          <p:cNvPr id="5" name="Picture 4">
            <a:extLst>
              <a:ext uri="{FF2B5EF4-FFF2-40B4-BE49-F238E27FC236}">
                <a16:creationId xmlns:a16="http://schemas.microsoft.com/office/drawing/2014/main" id="{41C36F77-DDD3-40FA-876E-AA0AAB42DE04}"/>
              </a:ext>
            </a:extLst>
          </p:cNvPr>
          <p:cNvPicPr>
            <a:picLocks noChangeAspect="1"/>
          </p:cNvPicPr>
          <p:nvPr/>
        </p:nvPicPr>
        <p:blipFill>
          <a:blip r:embed="rId7"/>
          <a:stretch>
            <a:fillRect/>
          </a:stretch>
        </p:blipFill>
        <p:spPr>
          <a:xfrm>
            <a:off x="6562661" y="2255817"/>
            <a:ext cx="1663786" cy="2346365"/>
          </a:xfrm>
          <a:prstGeom prst="rect">
            <a:avLst/>
          </a:prstGeom>
        </p:spPr>
      </p:pic>
    </p:spTree>
    <p:extLst>
      <p:ext uri="{BB962C8B-B14F-4D97-AF65-F5344CB8AC3E}">
        <p14:creationId xmlns:p14="http://schemas.microsoft.com/office/powerpoint/2010/main" val="4205397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3108001" y="5263980"/>
            <a:ext cx="5959799" cy="677108"/>
          </a:xfrm>
          <a:prstGeom prst="rect">
            <a:avLst/>
          </a:prstGeom>
          <a:noFill/>
        </p:spPr>
        <p:txBody>
          <a:bodyPr wrap="square" lIns="0" tIns="0" bIns="0" rtlCol="0">
            <a:spAutoFit/>
          </a:bodyPr>
          <a:lstStyle/>
          <a:p>
            <a:pPr defTabSz="457200"/>
            <a:r>
              <a:rPr lang="en-US" sz="2200" dirty="0">
                <a:solidFill>
                  <a:prstClr val="white"/>
                </a:solidFill>
                <a:latin typeface="Palatino Linotype" panose="02040502050505030304" pitchFamily="18" charset="0"/>
                <a:cs typeface="Palatino"/>
              </a:rPr>
              <a:t>Year 10 Information Evening Head of Physics  </a:t>
            </a:r>
            <a:r>
              <a:rPr lang="en-US" sz="2200" dirty="0" err="1">
                <a:solidFill>
                  <a:prstClr val="white"/>
                </a:solidFill>
                <a:latin typeface="Palatino Linotype" panose="02040502050505030304" pitchFamily="18" charset="0"/>
                <a:cs typeface="Palatino"/>
              </a:rPr>
              <a:t>Mrs</a:t>
            </a:r>
            <a:r>
              <a:rPr lang="en-US" sz="2200" dirty="0">
                <a:solidFill>
                  <a:prstClr val="white"/>
                </a:solidFill>
                <a:latin typeface="Palatino Linotype" panose="02040502050505030304" pitchFamily="18" charset="0"/>
                <a:cs typeface="Palatino"/>
              </a:rPr>
              <a:t> Green</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defTabSz="457200"/>
              <a:r>
                <a:rPr lang="en-US" sz="1000" dirty="0">
                  <a:solidFill>
                    <a:srgbClr val="FFFFFF"/>
                  </a:solidFill>
                  <a:latin typeface="Arial" panose="020B0604020202020204" pitchFamily="34" charset="0"/>
                  <a:cs typeface="Arial" panose="020B0604020202020204" pitchFamily="34" charset="0"/>
                </a:rPr>
                <a:t>His nature is such that he has to be drawn out by kindness and encouragement but if he be treated well, and love be shown him, he will accomplish things that make the </a:t>
              </a:r>
              <a:r>
                <a:rPr lang="en-GB" sz="1000" dirty="0">
                  <a:solidFill>
                    <a:srgbClr val="FFFFFF"/>
                  </a:solidFill>
                  <a:latin typeface="Arial" panose="020B0604020202020204" pitchFamily="34" charset="0"/>
                  <a:cs typeface="Arial" panose="020B0604020202020204" pitchFamily="34" charset="0"/>
                </a:rPr>
                <a:t>whole world wonder.</a:t>
              </a:r>
            </a:p>
            <a:p>
              <a:pPr defTabSz="457200"/>
              <a:endParaRPr lang="en-GB" sz="1000" dirty="0">
                <a:solidFill>
                  <a:srgbClr val="FFFFFF"/>
                </a:solidFill>
                <a:latin typeface="Arial" panose="020B0604020202020204" pitchFamily="34" charset="0"/>
                <a:cs typeface="Arial" panose="020B0604020202020204" pitchFamily="34" charset="0"/>
              </a:endParaRPr>
            </a:p>
            <a:p>
              <a:pPr defTabSz="457200"/>
              <a:r>
                <a:rPr lang="en-US" sz="1000" b="1" dirty="0">
                  <a:solidFill>
                    <a:srgbClr val="9B9A9A"/>
                  </a:solidFill>
                  <a:latin typeface="Palatino Linotype" panose="02040502050505030304" pitchFamily="18" charset="0"/>
                  <a:cs typeface="Arial" panose="020B0604020202020204" pitchFamily="34" charset="0"/>
                </a:rPr>
                <a:t>Michelangelo, describing himself as a young</a:t>
              </a:r>
            </a:p>
            <a:p>
              <a:pPr defTabSz="457200"/>
              <a:r>
                <a:rPr lang="en-GB" sz="1000" b="1" dirty="0">
                  <a:solidFill>
                    <a:srgbClr val="9B9A9A"/>
                  </a:solidFill>
                  <a:latin typeface="Palatino Linotype" panose="02040502050505030304" pitchFamily="18" charset="0"/>
                  <a:cs typeface="Arial" panose="020B0604020202020204" pitchFamily="34" charset="0"/>
                </a:rPr>
                <a:t>art student in 1490AD</a:t>
              </a:r>
              <a:endParaRPr lang="en-GB" sz="1000" dirty="0">
                <a:solidFill>
                  <a:srgbClr val="9B9A9A"/>
                </a:solidFill>
                <a:latin typeface="Palatino Linotype" panose="02040502050505030304" pitchFamily="18" charset="0"/>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defTabSz="457200"/>
              <a:r>
                <a:rPr lang="en-GB" sz="4200" dirty="0">
                  <a:solidFill>
                    <a:srgbClr val="9B9A9A"/>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991329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5FC444-34A1-4599-B793-DFFA2FD96C48}"/>
              </a:ext>
            </a:extLst>
          </p:cNvPr>
          <p:cNvSpPr/>
          <p:nvPr/>
        </p:nvSpPr>
        <p:spPr>
          <a:xfrm>
            <a:off x="3825240" y="426720"/>
            <a:ext cx="3764280" cy="746989"/>
          </a:xfrm>
          <a:prstGeom prst="rect">
            <a:avLst/>
          </a:prstGeom>
          <a:solidFill>
            <a:srgbClr val="D2C3E7"/>
          </a:solidFill>
          <a:ln>
            <a:solidFill>
              <a:schemeClr val="accent1">
                <a:shade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68966" y="1501389"/>
            <a:ext cx="8711034" cy="4266652"/>
          </a:xfrm>
          <a:prstGeom prst="rect">
            <a:avLst/>
          </a:prstGeom>
          <a:solidFill>
            <a:schemeClr val="bg1">
              <a:lumMod val="95000"/>
            </a:schemeClr>
          </a:solidFill>
          <a:ln>
            <a:solidFill>
              <a:schemeClr val="accent1">
                <a:shade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ln>
                <a:solidFill>
                  <a:schemeClr val="tx1"/>
                </a:solidFill>
              </a:ln>
              <a:solidFill>
                <a:schemeClr val="tx1"/>
              </a:solidFill>
              <a:latin typeface="Calibri"/>
            </a:endParaRPr>
          </a:p>
        </p:txBody>
      </p:sp>
      <p:sp>
        <p:nvSpPr>
          <p:cNvPr id="2" name="Title 1"/>
          <p:cNvSpPr>
            <a:spLocks noGrp="1"/>
          </p:cNvSpPr>
          <p:nvPr>
            <p:ph type="title"/>
          </p:nvPr>
        </p:nvSpPr>
        <p:spPr>
          <a:xfrm>
            <a:off x="3992880" y="327501"/>
            <a:ext cx="3489960" cy="929958"/>
          </a:xfrm>
        </p:spPr>
        <p:txBody>
          <a:bodyPr>
            <a:normAutofit/>
          </a:bodyPr>
          <a:lstStyle/>
          <a:p>
            <a:r>
              <a:rPr lang="en-GB" sz="3600" b="1" dirty="0">
                <a:solidFill>
                  <a:srgbClr val="523F69"/>
                </a:solidFill>
                <a:latin typeface="+mn-lt"/>
              </a:rPr>
              <a:t>SCIENCE GCSES</a:t>
            </a:r>
          </a:p>
        </p:txBody>
      </p:sp>
      <p:sp>
        <p:nvSpPr>
          <p:cNvPr id="3" name="Content Placeholder 2"/>
          <p:cNvSpPr>
            <a:spLocks noGrp="1"/>
          </p:cNvSpPr>
          <p:nvPr>
            <p:ph idx="1"/>
          </p:nvPr>
        </p:nvSpPr>
        <p:spPr>
          <a:xfrm>
            <a:off x="2061882" y="1745317"/>
            <a:ext cx="8318118" cy="4022724"/>
          </a:xfrm>
        </p:spPr>
        <p:txBody>
          <a:bodyPr>
            <a:normAutofit/>
          </a:bodyPr>
          <a:lstStyle/>
          <a:p>
            <a:pPr>
              <a:buFont typeface="Wingdings" panose="05000000000000000000" pitchFamily="2" charset="2"/>
              <a:buChar char="Ø"/>
            </a:pPr>
            <a:r>
              <a:rPr lang="en-GB" sz="2400" dirty="0"/>
              <a:t>9 -1 grades</a:t>
            </a:r>
          </a:p>
          <a:p>
            <a:pPr>
              <a:buFont typeface="Wingdings" panose="05000000000000000000" pitchFamily="2" charset="2"/>
              <a:buChar char="Ø"/>
            </a:pPr>
            <a:r>
              <a:rPr lang="en-GB" sz="2400" dirty="0"/>
              <a:t>All linear examinations</a:t>
            </a:r>
          </a:p>
          <a:p>
            <a:pPr>
              <a:buFont typeface="Wingdings" panose="05000000000000000000" pitchFamily="2" charset="2"/>
              <a:buChar char="Ø"/>
            </a:pPr>
            <a:r>
              <a:rPr lang="en-GB" sz="2400" dirty="0"/>
              <a:t>6 exams, 2 for each science subject</a:t>
            </a:r>
          </a:p>
          <a:p>
            <a:pPr>
              <a:buFont typeface="Wingdings" panose="05000000000000000000" pitchFamily="2" charset="2"/>
              <a:buChar char="Ø"/>
            </a:pPr>
            <a:r>
              <a:rPr lang="en-GB" sz="2400" dirty="0"/>
              <a:t>No coursework, students practical knowledge tested in examinations (15% of questions)</a:t>
            </a:r>
          </a:p>
          <a:p>
            <a:pPr marL="0" indent="0">
              <a:buNone/>
            </a:pPr>
            <a:r>
              <a:rPr lang="en-GB" sz="2400" dirty="0"/>
              <a:t>Emphasis on;</a:t>
            </a:r>
          </a:p>
          <a:p>
            <a:pPr>
              <a:buFont typeface="Wingdings" panose="05000000000000000000" pitchFamily="2" charset="2"/>
              <a:buChar char="Ø"/>
            </a:pPr>
            <a:r>
              <a:rPr lang="en-GB" sz="2400" dirty="0"/>
              <a:t>the application of science knowledge </a:t>
            </a:r>
          </a:p>
          <a:p>
            <a:pPr>
              <a:buFont typeface="Wingdings" panose="05000000000000000000" pitchFamily="2" charset="2"/>
              <a:buChar char="Ø"/>
            </a:pPr>
            <a:r>
              <a:rPr lang="en-GB" sz="2400" dirty="0"/>
              <a:t>analysing, interpreting  and evaluating skills</a:t>
            </a:r>
          </a:p>
          <a:p>
            <a:pPr>
              <a:buFont typeface="Wingdings" panose="05000000000000000000" pitchFamily="2" charset="2"/>
              <a:buChar char="Ø"/>
            </a:pPr>
            <a:r>
              <a:rPr lang="en-GB" sz="2400" dirty="0"/>
              <a:t>maths skills</a:t>
            </a:r>
          </a:p>
        </p:txBody>
      </p:sp>
    </p:spTree>
    <p:extLst>
      <p:ext uri="{BB962C8B-B14F-4D97-AF65-F5344CB8AC3E}">
        <p14:creationId xmlns:p14="http://schemas.microsoft.com/office/powerpoint/2010/main" val="2501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4FE75-367B-4EA4-8264-A3C3E09D7B07}"/>
              </a:ext>
            </a:extLst>
          </p:cNvPr>
          <p:cNvSpPr/>
          <p:nvPr/>
        </p:nvSpPr>
        <p:spPr>
          <a:xfrm>
            <a:off x="3073954" y="298794"/>
            <a:ext cx="6080760" cy="778098"/>
          </a:xfrm>
          <a:prstGeom prst="rect">
            <a:avLst/>
          </a:prstGeom>
          <a:solidFill>
            <a:srgbClr val="D2C3E7"/>
          </a:solidFill>
          <a:ln>
            <a:solidFill>
              <a:schemeClr val="accent1">
                <a:shade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2006049" y="1236294"/>
            <a:ext cx="8575028" cy="5303980"/>
          </a:xfrm>
          <a:prstGeom prst="rect">
            <a:avLst/>
          </a:prstGeom>
          <a:solidFill>
            <a:schemeClr val="bg1">
              <a:lumMod val="95000"/>
            </a:schemeClr>
          </a:solidFill>
          <a:ln>
            <a:solidFill>
              <a:schemeClr val="accent1">
                <a:shade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3080469" y="298794"/>
            <a:ext cx="6080760" cy="778098"/>
          </a:xfrm>
        </p:spPr>
        <p:txBody>
          <a:bodyPr>
            <a:normAutofit/>
          </a:bodyPr>
          <a:lstStyle/>
          <a:p>
            <a:r>
              <a:rPr lang="en-GB" sz="3000" b="1" dirty="0">
                <a:solidFill>
                  <a:srgbClr val="523F69"/>
                </a:solidFill>
                <a:latin typeface="+mn-lt"/>
              </a:rPr>
              <a:t>AQA COMBINED SCIENCE TRILOGY</a:t>
            </a:r>
          </a:p>
        </p:txBody>
      </p:sp>
      <p:sp>
        <p:nvSpPr>
          <p:cNvPr id="3" name="Content Placeholder 2"/>
          <p:cNvSpPr>
            <a:spLocks noGrp="1"/>
          </p:cNvSpPr>
          <p:nvPr>
            <p:ph idx="1"/>
          </p:nvPr>
        </p:nvSpPr>
        <p:spPr>
          <a:xfrm>
            <a:off x="2006049" y="1236294"/>
            <a:ext cx="8229600" cy="5322911"/>
          </a:xfrm>
        </p:spPr>
        <p:txBody>
          <a:bodyPr>
            <a:normAutofit/>
          </a:bodyPr>
          <a:lstStyle/>
          <a:p>
            <a:pPr>
              <a:buFont typeface="Wingdings" panose="05000000000000000000" pitchFamily="2" charset="2"/>
              <a:buChar char="Ø"/>
            </a:pPr>
            <a:r>
              <a:rPr lang="en-GB" sz="1800" dirty="0"/>
              <a:t>2 examinations for each subject, each 1 hour 15 minutes in duration and worth 16.7% of course</a:t>
            </a:r>
          </a:p>
          <a:p>
            <a:pPr>
              <a:buFont typeface="Wingdings" panose="05000000000000000000" pitchFamily="2" charset="2"/>
              <a:buChar char="Ø"/>
            </a:pPr>
            <a:r>
              <a:rPr lang="en-GB" sz="1800" dirty="0"/>
              <a:t>2 GCSE grades awarded</a:t>
            </a:r>
          </a:p>
          <a:p>
            <a:pPr marL="0" indent="0">
              <a:buNone/>
            </a:pPr>
            <a:endParaRPr lang="en-GB" sz="2000" dirty="0"/>
          </a:p>
          <a:p>
            <a:endParaRPr lang="en-GB" sz="2800" dirty="0"/>
          </a:p>
          <a:p>
            <a:endParaRPr lang="en-GB" sz="2800" dirty="0"/>
          </a:p>
        </p:txBody>
      </p:sp>
      <p:pic>
        <p:nvPicPr>
          <p:cNvPr id="7" name="Picture 6">
            <a:extLst>
              <a:ext uri="{FF2B5EF4-FFF2-40B4-BE49-F238E27FC236}">
                <a16:creationId xmlns:a16="http://schemas.microsoft.com/office/drawing/2014/main" id="{99625A70-1EB0-446B-AF8B-0E74DF37F87D}"/>
              </a:ext>
            </a:extLst>
          </p:cNvPr>
          <p:cNvPicPr>
            <a:picLocks noChangeAspect="1"/>
          </p:cNvPicPr>
          <p:nvPr/>
        </p:nvPicPr>
        <p:blipFill>
          <a:blip r:embed="rId3"/>
          <a:stretch>
            <a:fillRect/>
          </a:stretch>
        </p:blipFill>
        <p:spPr>
          <a:xfrm>
            <a:off x="2414435" y="2430319"/>
            <a:ext cx="5706525" cy="3837252"/>
          </a:xfrm>
          <a:prstGeom prst="rect">
            <a:avLst/>
          </a:prstGeom>
          <a:solidFill>
            <a:schemeClr val="bg1">
              <a:lumMod val="95000"/>
            </a:schemeClr>
          </a:solidFill>
        </p:spPr>
      </p:pic>
    </p:spTree>
    <p:extLst>
      <p:ext uri="{BB962C8B-B14F-4D97-AF65-F5344CB8AC3E}">
        <p14:creationId xmlns:p14="http://schemas.microsoft.com/office/powerpoint/2010/main" val="2995752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1AA61A-49CF-489E-9EA8-F1274434A491}"/>
              </a:ext>
            </a:extLst>
          </p:cNvPr>
          <p:cNvSpPr/>
          <p:nvPr/>
        </p:nvSpPr>
        <p:spPr>
          <a:xfrm>
            <a:off x="929640" y="304800"/>
            <a:ext cx="10347960" cy="799497"/>
          </a:xfrm>
          <a:prstGeom prst="rect">
            <a:avLst/>
          </a:prstGeom>
          <a:solidFill>
            <a:srgbClr val="D2C3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1586254" y="1262263"/>
            <a:ext cx="9019491" cy="5166360"/>
          </a:xfrm>
          <a:prstGeom prst="rect">
            <a:avLst/>
          </a:prstGeom>
          <a:solidFill>
            <a:schemeClr val="bg1">
              <a:lumMod val="95000"/>
            </a:schemeClr>
          </a:solidFill>
          <a:ln>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396240" y="116632"/>
            <a:ext cx="11277600" cy="1080120"/>
          </a:xfrm>
        </p:spPr>
        <p:txBody>
          <a:bodyPr>
            <a:noAutofit/>
          </a:bodyPr>
          <a:lstStyle/>
          <a:p>
            <a:r>
              <a:rPr lang="en-GB" sz="3600" b="1" dirty="0">
                <a:solidFill>
                  <a:srgbClr val="523F69"/>
                </a:solidFill>
                <a:latin typeface="+mn-lt"/>
              </a:rPr>
              <a:t>AQA Separate Sciences; Biology, Chemistry &amp; Physics</a:t>
            </a:r>
          </a:p>
        </p:txBody>
      </p:sp>
      <p:sp>
        <p:nvSpPr>
          <p:cNvPr id="3" name="Content Placeholder 2"/>
          <p:cNvSpPr>
            <a:spLocks noGrp="1"/>
          </p:cNvSpPr>
          <p:nvPr>
            <p:ph idx="1"/>
          </p:nvPr>
        </p:nvSpPr>
        <p:spPr>
          <a:xfrm>
            <a:off x="1632695" y="1338147"/>
            <a:ext cx="8845734" cy="4384569"/>
          </a:xfrm>
        </p:spPr>
        <p:txBody>
          <a:bodyPr>
            <a:normAutofit/>
          </a:bodyPr>
          <a:lstStyle/>
          <a:p>
            <a:pPr>
              <a:buFont typeface="Wingdings" panose="05000000000000000000" pitchFamily="2" charset="2"/>
              <a:buChar char="Ø"/>
            </a:pPr>
            <a:r>
              <a:rPr lang="en-GB" sz="1800" dirty="0"/>
              <a:t>2 examinations for each subject, each 1 hour 45 minutes in duration and worth 50% of course</a:t>
            </a:r>
          </a:p>
          <a:p>
            <a:pPr>
              <a:buFont typeface="Wingdings" panose="05000000000000000000" pitchFamily="2" charset="2"/>
              <a:buChar char="Ø"/>
            </a:pPr>
            <a:r>
              <a:rPr lang="en-GB" sz="1800" dirty="0"/>
              <a:t>3 GCSE grades awarded, 1 for each subject</a:t>
            </a:r>
          </a:p>
        </p:txBody>
      </p:sp>
      <p:pic>
        <p:nvPicPr>
          <p:cNvPr id="10" name="Picture 9">
            <a:extLst>
              <a:ext uri="{FF2B5EF4-FFF2-40B4-BE49-F238E27FC236}">
                <a16:creationId xmlns:a16="http://schemas.microsoft.com/office/drawing/2014/main" id="{4F038460-7C3D-4E38-9BBE-B6E5D560B3EA}"/>
              </a:ext>
            </a:extLst>
          </p:cNvPr>
          <p:cNvPicPr>
            <a:picLocks noChangeAspect="1"/>
          </p:cNvPicPr>
          <p:nvPr/>
        </p:nvPicPr>
        <p:blipFill>
          <a:blip r:embed="rId3"/>
          <a:stretch>
            <a:fillRect/>
          </a:stretch>
        </p:blipFill>
        <p:spPr>
          <a:xfrm>
            <a:off x="3207237" y="2433596"/>
            <a:ext cx="5418603" cy="3700218"/>
          </a:xfrm>
          <a:prstGeom prst="rect">
            <a:avLst/>
          </a:prstGeom>
        </p:spPr>
      </p:pic>
    </p:spTree>
    <p:extLst>
      <p:ext uri="{BB962C8B-B14F-4D97-AF65-F5344CB8AC3E}">
        <p14:creationId xmlns:p14="http://schemas.microsoft.com/office/powerpoint/2010/main" val="8784514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99C826-ECF2-47F2-AA38-4D838B7C1B30}"/>
              </a:ext>
            </a:extLst>
          </p:cNvPr>
          <p:cNvSpPr/>
          <p:nvPr/>
        </p:nvSpPr>
        <p:spPr>
          <a:xfrm>
            <a:off x="3505200" y="198120"/>
            <a:ext cx="5044440" cy="487680"/>
          </a:xfrm>
          <a:prstGeom prst="rect">
            <a:avLst/>
          </a:prstGeom>
          <a:solidFill>
            <a:srgbClr val="D2C3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p:cNvSpPr/>
          <p:nvPr/>
        </p:nvSpPr>
        <p:spPr>
          <a:xfrm>
            <a:off x="1539815" y="894928"/>
            <a:ext cx="9128185" cy="5963073"/>
          </a:xfrm>
          <a:prstGeom prst="rect">
            <a:avLst/>
          </a:prstGeom>
          <a:solidFill>
            <a:schemeClr val="bg1">
              <a:lumMod val="95000"/>
            </a:schemeClr>
          </a:solidFill>
          <a:ln>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190540"/>
            <a:ext cx="8229600" cy="504000"/>
          </a:xfrm>
        </p:spPr>
        <p:txBody>
          <a:bodyPr>
            <a:noAutofit/>
          </a:bodyPr>
          <a:lstStyle/>
          <a:p>
            <a:r>
              <a:rPr lang="en-GB" sz="3000" b="1" dirty="0">
                <a:solidFill>
                  <a:srgbClr val="523F69"/>
                </a:solidFill>
                <a:latin typeface="+mn-lt"/>
              </a:rPr>
              <a:t>STYLE OF EXAM QUESTIONS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 b="11975"/>
          <a:stretch/>
        </p:blipFill>
        <p:spPr bwMode="auto">
          <a:xfrm>
            <a:off x="3059614" y="1261669"/>
            <a:ext cx="6072771" cy="5229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288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9E5B1-7555-485C-9F9E-A0B798A960F9}"/>
              </a:ext>
            </a:extLst>
          </p:cNvPr>
          <p:cNvSpPr/>
          <p:nvPr/>
        </p:nvSpPr>
        <p:spPr>
          <a:xfrm>
            <a:off x="2941320" y="320040"/>
            <a:ext cx="6141720" cy="802523"/>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p:cNvSpPr/>
          <p:nvPr/>
        </p:nvSpPr>
        <p:spPr>
          <a:xfrm>
            <a:off x="1417320" y="1368266"/>
            <a:ext cx="9570720" cy="506301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3176400" y="272457"/>
            <a:ext cx="5882640" cy="850106"/>
          </a:xfrm>
        </p:spPr>
        <p:txBody>
          <a:bodyPr>
            <a:normAutofit/>
          </a:bodyPr>
          <a:lstStyle/>
          <a:p>
            <a:r>
              <a:rPr lang="en-GB" sz="3600" b="1" dirty="0">
                <a:solidFill>
                  <a:srgbClr val="523F69"/>
                </a:solidFill>
                <a:latin typeface="+mn-lt"/>
              </a:rPr>
              <a:t>STYLE OF EXAM QUESTIONS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791" y="1829773"/>
            <a:ext cx="8828417" cy="414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325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04FFDA-839E-47A3-AF22-94FC91BDC8A4}"/>
              </a:ext>
            </a:extLst>
          </p:cNvPr>
          <p:cNvSpPr/>
          <p:nvPr/>
        </p:nvSpPr>
        <p:spPr>
          <a:xfrm>
            <a:off x="3831693" y="328951"/>
            <a:ext cx="4297680" cy="597463"/>
          </a:xfrm>
          <a:prstGeom prst="rect">
            <a:avLst/>
          </a:prstGeom>
          <a:solidFill>
            <a:srgbClr val="D2C3E7"/>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D2C3E7"/>
              </a:solidFill>
            </a:endParaRPr>
          </a:p>
        </p:txBody>
      </p:sp>
      <p:sp>
        <p:nvSpPr>
          <p:cNvPr id="5" name="Rectangle 4"/>
          <p:cNvSpPr/>
          <p:nvPr/>
        </p:nvSpPr>
        <p:spPr>
          <a:xfrm>
            <a:off x="1531907" y="1099363"/>
            <a:ext cx="9128185" cy="5445097"/>
          </a:xfrm>
          <a:prstGeom prst="rect">
            <a:avLst/>
          </a:prstGeom>
          <a:solidFill>
            <a:schemeClr val="bg1">
              <a:lumMod val="95000"/>
            </a:schemeClr>
          </a:solidFill>
          <a:ln>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schemeClr val="bg1">
                  <a:lumMod val="95000"/>
                </a:schemeClr>
              </a:solidFill>
              <a:latin typeface="Calibri"/>
            </a:endParaRPr>
          </a:p>
        </p:txBody>
      </p:sp>
      <p:sp>
        <p:nvSpPr>
          <p:cNvPr id="2" name="Title 1"/>
          <p:cNvSpPr>
            <a:spLocks noGrp="1"/>
          </p:cNvSpPr>
          <p:nvPr>
            <p:ph type="title"/>
          </p:nvPr>
        </p:nvSpPr>
        <p:spPr>
          <a:xfrm>
            <a:off x="1981200" y="274638"/>
            <a:ext cx="8229600" cy="706090"/>
          </a:xfrm>
        </p:spPr>
        <p:txBody>
          <a:bodyPr>
            <a:normAutofit/>
          </a:bodyPr>
          <a:lstStyle/>
          <a:p>
            <a:r>
              <a:rPr lang="en-GB" sz="3600" b="1" dirty="0">
                <a:solidFill>
                  <a:srgbClr val="523F69"/>
                </a:solidFill>
                <a:latin typeface="+mn-lt"/>
              </a:rPr>
              <a:t>STYLE OF EXAM QS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474" y="1332233"/>
            <a:ext cx="7670118" cy="5088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645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843F-D942-4136-A2EC-4DCA8C597E9D}"/>
              </a:ext>
            </a:extLst>
          </p:cNvPr>
          <p:cNvSpPr>
            <a:spLocks noGrp="1"/>
          </p:cNvSpPr>
          <p:nvPr>
            <p:ph type="title"/>
          </p:nvPr>
        </p:nvSpPr>
        <p:spPr>
          <a:solidFill>
            <a:schemeClr val="accent4">
              <a:lumMod val="75000"/>
            </a:schemeClr>
          </a:solidFill>
        </p:spPr>
        <p:txBody>
          <a:bodyPr/>
          <a:lstStyle/>
          <a:p>
            <a:r>
              <a:rPr lang="en-GB" dirty="0">
                <a:solidFill>
                  <a:schemeClr val="accent4">
                    <a:lumMod val="20000"/>
                    <a:lumOff val="80000"/>
                  </a:schemeClr>
                </a:solidFill>
              </a:rPr>
              <a:t>Key Dates</a:t>
            </a:r>
          </a:p>
        </p:txBody>
      </p:sp>
      <p:sp>
        <p:nvSpPr>
          <p:cNvPr id="6" name="Content Placeholder 5">
            <a:extLst>
              <a:ext uri="{FF2B5EF4-FFF2-40B4-BE49-F238E27FC236}">
                <a16:creationId xmlns:a16="http://schemas.microsoft.com/office/drawing/2014/main" id="{2A81B39F-62EB-4EA1-BCD6-F1EE4159B1B9}"/>
              </a:ext>
            </a:extLst>
          </p:cNvPr>
          <p:cNvSpPr>
            <a:spLocks noGrp="1"/>
          </p:cNvSpPr>
          <p:nvPr>
            <p:ph sz="half" idx="1"/>
          </p:nvPr>
        </p:nvSpPr>
        <p:spPr>
          <a:xfrm>
            <a:off x="609600" y="1600201"/>
            <a:ext cx="5384800" cy="4983161"/>
          </a:xfrm>
        </p:spPr>
        <p:txBody>
          <a:bodyPr>
            <a:normAutofit fontScale="70000" lnSpcReduction="20000"/>
          </a:bodyPr>
          <a:lstStyle/>
          <a:p>
            <a:pPr marL="0" indent="0">
              <a:buNone/>
            </a:pPr>
            <a:r>
              <a:rPr lang="en-GB" sz="3200" dirty="0"/>
              <a:t>May</a:t>
            </a:r>
          </a:p>
          <a:p>
            <a:pPr marL="0" indent="0">
              <a:buNone/>
            </a:pPr>
            <a:endParaRPr lang="en-GB" dirty="0"/>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9</a:t>
            </a:r>
            <a:r>
              <a:rPr kumimoji="0" lang="en-GB" sz="30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Year 10 PC3 Issued </a:t>
            </a: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Year 10 DofE Silver Assessed  </a:t>
            </a: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25</a:t>
            </a:r>
            <a:r>
              <a:rPr kumimoji="0" lang="en-GB" sz="30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Half Term week </a:t>
            </a: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endParaRPr lang="en-GB" sz="3000" dirty="0">
              <a:solidFill>
                <a:srgbClr val="000000"/>
              </a:solidFill>
              <a:latin typeface="Calibri" panose="020F05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3000" b="0" i="0" u="none" strike="noStrike" kern="1200" cap="none" spc="0" normalizeH="0" baseline="0" noProof="0" dirty="0">
                <a:ln>
                  <a:noFill/>
                </a:ln>
                <a:solidFill>
                  <a:prstClr val="black"/>
                </a:solidFill>
                <a:effectLst/>
                <a:uLnTx/>
                <a:uFillTx/>
                <a:latin typeface="Calibri"/>
                <a:ea typeface="+mn-ea"/>
                <a:cs typeface="+mn-cs"/>
              </a:rPr>
              <a:t>June</a:t>
            </a:r>
          </a:p>
          <a:p>
            <a:pPr algn="l" rtl="0" fontAlgn="base">
              <a:buFont typeface="Arial" panose="020B0604020202020204" pitchFamily="34" charset="0"/>
              <a:buChar char="•"/>
            </a:pPr>
            <a:r>
              <a:rPr lang="en-GB" sz="3200" b="0" i="0" dirty="0">
                <a:solidFill>
                  <a:srgbClr val="000000"/>
                </a:solidFill>
                <a:effectLst/>
                <a:latin typeface="Calibri" panose="020F0502020204030204" pitchFamily="34" charset="0"/>
              </a:rPr>
              <a:t>3</a:t>
            </a:r>
            <a:r>
              <a:rPr lang="en-GB" sz="3200" b="0" i="0" baseline="30000" dirty="0">
                <a:solidFill>
                  <a:srgbClr val="000000"/>
                </a:solidFill>
                <a:effectLst/>
                <a:latin typeface="Calibri" panose="020F0502020204030204" pitchFamily="34" charset="0"/>
              </a:rPr>
              <a:t>rd</a:t>
            </a:r>
            <a:r>
              <a:rPr lang="en-GB" sz="3200" b="0" i="0" dirty="0">
                <a:solidFill>
                  <a:srgbClr val="000000"/>
                </a:solidFill>
                <a:effectLst/>
                <a:latin typeface="Calibri" panose="020F0502020204030204" pitchFamily="34" charset="0"/>
              </a:rPr>
              <a:t> INSET DAY  </a:t>
            </a:r>
          </a:p>
          <a:p>
            <a:pPr algn="l" rtl="0" fontAlgn="base">
              <a:buFont typeface="Arial" panose="020B0604020202020204" pitchFamily="34" charset="0"/>
              <a:buChar char="•"/>
            </a:pPr>
            <a:r>
              <a:rPr lang="en-GB" sz="3200" b="0" i="0" dirty="0">
                <a:solidFill>
                  <a:srgbClr val="000000"/>
                </a:solidFill>
                <a:effectLst/>
                <a:latin typeface="Calibri" panose="020F0502020204030204" pitchFamily="34" charset="0"/>
              </a:rPr>
              <a:t>Year 10 Drama Full Day Tech / Dress Rehearsal Ex1 &amp; Ex4 </a:t>
            </a:r>
          </a:p>
          <a:p>
            <a:pPr algn="l" rtl="0" fontAlgn="base">
              <a:buFont typeface="Arial" panose="020B0604020202020204" pitchFamily="34" charset="0"/>
              <a:buChar char="•"/>
            </a:pPr>
            <a:r>
              <a:rPr lang="en-GB" sz="3200" b="0" i="0" dirty="0">
                <a:solidFill>
                  <a:srgbClr val="000000"/>
                </a:solidFill>
                <a:effectLst/>
                <a:latin typeface="Calibri" panose="020F0502020204030204" pitchFamily="34" charset="0"/>
              </a:rPr>
              <a:t>Year 10 Drama Evening Performance Exam Ex1 &amp; Ex4 </a:t>
            </a:r>
          </a:p>
          <a:p>
            <a:pPr algn="l" rtl="0" fontAlgn="base">
              <a:buFont typeface="Arial" panose="020B0604020202020204" pitchFamily="34" charset="0"/>
              <a:buChar char="•"/>
            </a:pPr>
            <a:r>
              <a:rPr lang="en-GB" sz="3200" b="0" i="0" dirty="0">
                <a:solidFill>
                  <a:srgbClr val="000000"/>
                </a:solidFill>
                <a:effectLst/>
                <a:latin typeface="Calibri" panose="020F0502020204030204" pitchFamily="34" charset="0"/>
              </a:rPr>
              <a:t>24</a:t>
            </a:r>
            <a:r>
              <a:rPr lang="en-GB" sz="3200" b="0" i="0" baseline="30000" dirty="0">
                <a:solidFill>
                  <a:srgbClr val="000000"/>
                </a:solidFill>
                <a:effectLst/>
                <a:latin typeface="Calibri" panose="020F0502020204030204" pitchFamily="34" charset="0"/>
              </a:rPr>
              <a:t>th</a:t>
            </a:r>
            <a:r>
              <a:rPr lang="en-GB" sz="3200" b="0" i="0" dirty="0">
                <a:solidFill>
                  <a:srgbClr val="000000"/>
                </a:solidFill>
                <a:effectLst/>
                <a:latin typeface="Calibri" panose="020F0502020204030204" pitchFamily="34" charset="0"/>
              </a:rPr>
              <a:t> School Diversity Week </a:t>
            </a:r>
          </a:p>
          <a:p>
            <a:pPr algn="l" rtl="0" fontAlgn="base">
              <a:buFont typeface="Arial" panose="020B0604020202020204" pitchFamily="34" charset="0"/>
              <a:buChar char="•"/>
            </a:pPr>
            <a:r>
              <a:rPr lang="en-GB" sz="3200" b="0" i="0" dirty="0">
                <a:solidFill>
                  <a:srgbClr val="000000"/>
                </a:solidFill>
                <a:effectLst/>
                <a:latin typeface="Calibri" panose="020F0502020204030204" pitchFamily="34" charset="0"/>
              </a:rPr>
              <a:t>21</a:t>
            </a:r>
            <a:r>
              <a:rPr lang="en-GB" sz="3200" baseline="30000" dirty="0">
                <a:solidFill>
                  <a:srgbClr val="000000"/>
                </a:solidFill>
                <a:latin typeface="Calibri" panose="020F0502020204030204" pitchFamily="34" charset="0"/>
              </a:rPr>
              <a:t>st</a:t>
            </a:r>
            <a:r>
              <a:rPr lang="en-GB" sz="3200" b="0" i="0" dirty="0">
                <a:solidFill>
                  <a:srgbClr val="000000"/>
                </a:solidFill>
                <a:effectLst/>
                <a:latin typeface="Calibri" panose="020F0502020204030204" pitchFamily="34" charset="0"/>
              </a:rPr>
              <a:t> Year 10 Internal Exams begin </a:t>
            </a:r>
          </a:p>
          <a:p>
            <a:pPr marL="342900" marR="0" lvl="0" indent="-342900" algn="l" defTabSz="457200" rtl="0" eaLnBrk="1" fontAlgn="base" latinLnBrk="0" hangingPunct="1">
              <a:lnSpc>
                <a:spcPct val="100000"/>
              </a:lnSpc>
              <a:spcBef>
                <a:spcPct val="20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indent="0">
              <a:buNone/>
            </a:pPr>
            <a:endParaRPr lang="en-GB" sz="4100" dirty="0"/>
          </a:p>
          <a:p>
            <a:pPr marL="0" indent="0">
              <a:buNone/>
            </a:pPr>
            <a:endParaRPr lang="en-GB" sz="3200" dirty="0"/>
          </a:p>
          <a:p>
            <a:pPr marL="0" indent="0">
              <a:buNone/>
            </a:pPr>
            <a:endParaRPr lang="en-GB" sz="3200" dirty="0"/>
          </a:p>
          <a:p>
            <a:pPr marL="0" indent="0">
              <a:buNone/>
            </a:pPr>
            <a:endParaRPr lang="en-GB" dirty="0"/>
          </a:p>
          <a:p>
            <a:endParaRPr lang="en-GB" dirty="0"/>
          </a:p>
        </p:txBody>
      </p:sp>
      <p:sp>
        <p:nvSpPr>
          <p:cNvPr id="7" name="Content Placeholder 6">
            <a:extLst>
              <a:ext uri="{FF2B5EF4-FFF2-40B4-BE49-F238E27FC236}">
                <a16:creationId xmlns:a16="http://schemas.microsoft.com/office/drawing/2014/main" id="{6990E6A4-CF68-4459-982B-F6FFAE5B846D}"/>
              </a:ext>
            </a:extLst>
          </p:cNvPr>
          <p:cNvSpPr>
            <a:spLocks noGrp="1"/>
          </p:cNvSpPr>
          <p:nvPr>
            <p:ph sz="half" idx="2"/>
          </p:nvPr>
        </p:nvSpPr>
        <p:spPr/>
        <p:txBody>
          <a:bodyPr>
            <a:normAutofit fontScale="70000" lnSpcReduction="20000"/>
          </a:bodyPr>
          <a:lstStyle/>
          <a:p>
            <a:pPr marL="0" indent="0">
              <a:buNone/>
            </a:pPr>
            <a:r>
              <a:rPr lang="en-GB" sz="3200" dirty="0"/>
              <a:t>July</a:t>
            </a:r>
          </a:p>
          <a:p>
            <a:pPr marL="0" indent="0">
              <a:buNone/>
            </a:pPr>
            <a:endParaRPr lang="en-GB" dirty="0"/>
          </a:p>
          <a:p>
            <a:r>
              <a:rPr lang="en-GB" sz="3200" dirty="0"/>
              <a:t>1st Year 10 Internal Exams end </a:t>
            </a:r>
          </a:p>
          <a:p>
            <a:pPr marL="0" indent="0">
              <a:buNone/>
            </a:pPr>
            <a:endParaRPr lang="en-GB" sz="3200" dirty="0"/>
          </a:p>
          <a:p>
            <a:r>
              <a:rPr lang="en-GB" sz="3200" dirty="0"/>
              <a:t>8</a:t>
            </a:r>
            <a:r>
              <a:rPr lang="en-GB" sz="3200" baseline="30000" dirty="0"/>
              <a:t>th</a:t>
            </a:r>
            <a:r>
              <a:rPr lang="en-GB" sz="3200" dirty="0"/>
              <a:t> – 19</a:t>
            </a:r>
            <a:r>
              <a:rPr lang="en-GB" sz="3200" baseline="30000" dirty="0"/>
              <a:t>th</a:t>
            </a:r>
            <a:r>
              <a:rPr lang="en-GB" sz="3200" dirty="0"/>
              <a:t> Year 10 Work Experience </a:t>
            </a:r>
          </a:p>
          <a:p>
            <a:pPr marL="0" indent="0">
              <a:buNone/>
            </a:pPr>
            <a:endParaRPr lang="en-GB" sz="3200" dirty="0"/>
          </a:p>
          <a:p>
            <a:r>
              <a:rPr lang="en-GB" sz="3200" dirty="0"/>
              <a:t>23</a:t>
            </a:r>
            <a:r>
              <a:rPr lang="en-GB" sz="3200" baseline="30000" dirty="0"/>
              <a:t>rd</a:t>
            </a:r>
            <a:r>
              <a:rPr lang="en-GB" sz="3200" dirty="0"/>
              <a:t> End of Summer Term - School closes 12.20pm </a:t>
            </a:r>
          </a:p>
          <a:p>
            <a:pPr marL="0" indent="0">
              <a:buNone/>
            </a:pPr>
            <a:endParaRPr lang="en-GB" sz="6700" dirty="0"/>
          </a:p>
          <a:p>
            <a:pPr marL="0" indent="0">
              <a:buNone/>
            </a:pPr>
            <a:endParaRPr lang="en-GB" sz="3600" dirty="0"/>
          </a:p>
          <a:p>
            <a:pPr marL="0" indent="0">
              <a:buNone/>
            </a:pPr>
            <a:endParaRPr lang="en-GB" dirty="0"/>
          </a:p>
          <a:p>
            <a:endParaRPr lang="en-GB" dirty="0"/>
          </a:p>
          <a:p>
            <a:endParaRPr lang="en-GB" dirty="0"/>
          </a:p>
          <a:p>
            <a:endParaRPr lang="en-GB" dirty="0"/>
          </a:p>
        </p:txBody>
      </p:sp>
      <p:pic>
        <p:nvPicPr>
          <p:cNvPr id="5" name="Picture 4" descr="HS_Crest_Repeat_Pattern.png">
            <a:extLst>
              <a:ext uri="{FF2B5EF4-FFF2-40B4-BE49-F238E27FC236}">
                <a16:creationId xmlns:a16="http://schemas.microsoft.com/office/drawing/2014/main" id="{4D217032-0875-49D3-A0E1-340DC1684EAD}"/>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4641" r="-14" b="32888"/>
          <a:stretch/>
        </p:blipFill>
        <p:spPr>
          <a:xfrm>
            <a:off x="609600" y="274638"/>
            <a:ext cx="10972800" cy="1143000"/>
          </a:xfrm>
          <a:prstGeom prst="rect">
            <a:avLst/>
          </a:prstGeom>
          <a:noFill/>
        </p:spPr>
      </p:pic>
    </p:spTree>
    <p:extLst>
      <p:ext uri="{BB962C8B-B14F-4D97-AF65-F5344CB8AC3E}">
        <p14:creationId xmlns:p14="http://schemas.microsoft.com/office/powerpoint/2010/main" val="2415269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38DB6F-8649-4DD2-B01E-1AF7DB28E5C1}"/>
              </a:ext>
            </a:extLst>
          </p:cNvPr>
          <p:cNvSpPr/>
          <p:nvPr/>
        </p:nvSpPr>
        <p:spPr>
          <a:xfrm>
            <a:off x="2682240" y="167640"/>
            <a:ext cx="6842760" cy="727288"/>
          </a:xfrm>
          <a:prstGeom prst="rect">
            <a:avLst/>
          </a:prstGeom>
          <a:solidFill>
            <a:srgbClr val="D2C3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315354" y="1124745"/>
            <a:ext cx="11561291" cy="487981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161897"/>
            <a:ext cx="8229600" cy="778098"/>
          </a:xfrm>
        </p:spPr>
        <p:txBody>
          <a:bodyPr>
            <a:normAutofit/>
          </a:bodyPr>
          <a:lstStyle/>
          <a:p>
            <a:r>
              <a:rPr lang="en-GB" sz="3000" b="1" dirty="0">
                <a:solidFill>
                  <a:srgbClr val="523F69"/>
                </a:solidFill>
                <a:latin typeface="+mn-lt"/>
              </a:rPr>
              <a:t>HOW CAN YOU SUPPORT YOUR CHILD?</a:t>
            </a:r>
          </a:p>
        </p:txBody>
      </p:sp>
      <p:sp>
        <p:nvSpPr>
          <p:cNvPr id="3" name="Content Placeholder 2"/>
          <p:cNvSpPr>
            <a:spLocks noGrp="1"/>
          </p:cNvSpPr>
          <p:nvPr>
            <p:ph idx="1"/>
          </p:nvPr>
        </p:nvSpPr>
        <p:spPr>
          <a:xfrm>
            <a:off x="1981199" y="1124745"/>
            <a:ext cx="9895447" cy="5001419"/>
          </a:xfrm>
        </p:spPr>
        <p:txBody>
          <a:bodyPr>
            <a:normAutofit/>
          </a:bodyPr>
          <a:lstStyle/>
          <a:p>
            <a:pPr marL="0" indent="0">
              <a:buNone/>
            </a:pPr>
            <a:endParaRPr lang="en-GB" sz="1800" dirty="0"/>
          </a:p>
          <a:p>
            <a:pPr marL="0" indent="0">
              <a:buNone/>
            </a:pPr>
            <a:r>
              <a:rPr lang="en-GB" sz="1800" dirty="0"/>
              <a:t>BBC Bitesize activities, videos and tests								Revision guides</a:t>
            </a:r>
            <a:endParaRPr lang="en-GB" sz="1800" dirty="0">
              <a:solidFill>
                <a:schemeClr val="bg1"/>
              </a:solidFill>
            </a:endParaRPr>
          </a:p>
          <a:p>
            <a:pPr marL="0" indent="0">
              <a:buNone/>
            </a:pPr>
            <a:endParaRPr lang="en-GB" sz="1800" dirty="0"/>
          </a:p>
          <a:p>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p:txBody>
      </p:sp>
      <p:pic>
        <p:nvPicPr>
          <p:cNvPr id="10" name="Picture 9" descr="AQA GCSE 9-1 Combined Science Trilogy Revision Guide Paperback  b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4101" y="2017717"/>
            <a:ext cx="2630011" cy="345645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BBA89948-9D5F-44DB-92B8-AF9C55F0907E}"/>
              </a:ext>
            </a:extLst>
          </p:cNvPr>
          <p:cNvPicPr>
            <a:picLocks noChangeAspect="1"/>
          </p:cNvPicPr>
          <p:nvPr/>
        </p:nvPicPr>
        <p:blipFill>
          <a:blip r:embed="rId4"/>
          <a:stretch>
            <a:fillRect/>
          </a:stretch>
        </p:blipFill>
        <p:spPr>
          <a:xfrm>
            <a:off x="757888" y="2017716"/>
            <a:ext cx="7698478" cy="3456459"/>
          </a:xfrm>
          <a:prstGeom prst="rect">
            <a:avLst/>
          </a:prstGeom>
        </p:spPr>
      </p:pic>
    </p:spTree>
    <p:extLst>
      <p:ext uri="{BB962C8B-B14F-4D97-AF65-F5344CB8AC3E}">
        <p14:creationId xmlns:p14="http://schemas.microsoft.com/office/powerpoint/2010/main" val="4743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39815" y="894929"/>
            <a:ext cx="9128185" cy="5525438"/>
          </a:xfrm>
          <a:prstGeom prst="rect">
            <a:avLst/>
          </a:prstGeom>
          <a:solidFill>
            <a:schemeClr val="bg1">
              <a:lumMod val="95000"/>
            </a:schemeClr>
          </a:solidFill>
          <a:ln>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161897"/>
            <a:ext cx="8229600" cy="778098"/>
          </a:xfrm>
        </p:spPr>
        <p:txBody>
          <a:bodyPr>
            <a:normAutofit/>
          </a:bodyPr>
          <a:lstStyle/>
          <a:p>
            <a:r>
              <a:rPr lang="en-GB" sz="3000" b="1" dirty="0">
                <a:solidFill>
                  <a:srgbClr val="523F69"/>
                </a:solidFill>
                <a:latin typeface="+mn-lt"/>
              </a:rPr>
              <a:t>HOW CAN YOU SUPPORT YOUR CHILD?</a:t>
            </a:r>
          </a:p>
        </p:txBody>
      </p:sp>
      <p:sp>
        <p:nvSpPr>
          <p:cNvPr id="3" name="Content Placeholder 2"/>
          <p:cNvSpPr>
            <a:spLocks noGrp="1"/>
          </p:cNvSpPr>
          <p:nvPr>
            <p:ph idx="1"/>
          </p:nvPr>
        </p:nvSpPr>
        <p:spPr>
          <a:xfrm>
            <a:off x="1981200" y="1124744"/>
            <a:ext cx="8229600" cy="5525438"/>
          </a:xfrm>
        </p:spPr>
        <p:txBody>
          <a:bodyPr>
            <a:normAutofit lnSpcReduction="10000"/>
          </a:bodyPr>
          <a:lstStyle/>
          <a:p>
            <a:r>
              <a:rPr lang="en-GB" sz="1900" dirty="0"/>
              <a:t>Resources on Highcliffe Science SharePoint</a:t>
            </a: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r>
              <a:rPr lang="en-GB" sz="1900" dirty="0"/>
              <a:t>Physics formulae in planner, ionic charges and key terminology for </a:t>
            </a:r>
            <a:r>
              <a:rPr lang="en-GB" sz="1900" dirty="0" err="1"/>
              <a:t>practicals</a:t>
            </a:r>
            <a:r>
              <a:rPr lang="en-GB" sz="1900" dirty="0"/>
              <a:t> in planner</a:t>
            </a:r>
          </a:p>
        </p:txBody>
      </p:sp>
      <p:pic>
        <p:nvPicPr>
          <p:cNvPr id="6" name="Picture 5">
            <a:extLst>
              <a:ext uri="{FF2B5EF4-FFF2-40B4-BE49-F238E27FC236}">
                <a16:creationId xmlns:a16="http://schemas.microsoft.com/office/drawing/2014/main" id="{79B8E205-38F7-4DC4-BD04-5BE8C19B4446}"/>
              </a:ext>
            </a:extLst>
          </p:cNvPr>
          <p:cNvPicPr>
            <a:picLocks noChangeAspect="1"/>
          </p:cNvPicPr>
          <p:nvPr/>
        </p:nvPicPr>
        <p:blipFill>
          <a:blip r:embed="rId3"/>
          <a:stretch>
            <a:fillRect/>
          </a:stretch>
        </p:blipFill>
        <p:spPr>
          <a:xfrm>
            <a:off x="1981200" y="1673027"/>
            <a:ext cx="8229600" cy="3800660"/>
          </a:xfrm>
          <a:prstGeom prst="rect">
            <a:avLst/>
          </a:prstGeom>
        </p:spPr>
      </p:pic>
    </p:spTree>
    <p:extLst>
      <p:ext uri="{BB962C8B-B14F-4D97-AF65-F5344CB8AC3E}">
        <p14:creationId xmlns:p14="http://schemas.microsoft.com/office/powerpoint/2010/main" val="52778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EC90E3-E004-415C-B047-C773A092A450}"/>
              </a:ext>
            </a:extLst>
          </p:cNvPr>
          <p:cNvSpPr/>
          <p:nvPr/>
        </p:nvSpPr>
        <p:spPr>
          <a:xfrm>
            <a:off x="1981200" y="207818"/>
            <a:ext cx="8107680" cy="687110"/>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1531907" y="1170665"/>
            <a:ext cx="9128185" cy="5525438"/>
          </a:xfrm>
          <a:prstGeom prst="rect">
            <a:avLst/>
          </a:prstGeom>
          <a:solidFill>
            <a:schemeClr val="bg1">
              <a:lumMod val="95000"/>
            </a:schemeClr>
          </a:solidFill>
          <a:ln>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1200" y="161897"/>
            <a:ext cx="8229600" cy="778098"/>
          </a:xfrm>
          <a:solidFill>
            <a:srgbClr val="D2C3E7"/>
          </a:solidFill>
          <a:ln>
            <a:solidFill>
              <a:schemeClr val="accent1">
                <a:shade val="95000"/>
                <a:satMod val="105000"/>
              </a:schemeClr>
            </a:solidFill>
          </a:ln>
        </p:spPr>
        <p:txBody>
          <a:bodyPr>
            <a:normAutofit/>
          </a:bodyPr>
          <a:lstStyle/>
          <a:p>
            <a:r>
              <a:rPr lang="en-GB" sz="3600" b="1" dirty="0">
                <a:solidFill>
                  <a:srgbClr val="523F69"/>
                </a:solidFill>
                <a:latin typeface="+mn-lt"/>
              </a:rPr>
              <a:t>HOW CAN YOU SUPPORT YOUR CHILD?</a:t>
            </a:r>
          </a:p>
        </p:txBody>
      </p:sp>
      <p:sp>
        <p:nvSpPr>
          <p:cNvPr id="3" name="Content Placeholder 2"/>
          <p:cNvSpPr>
            <a:spLocks noGrp="1"/>
          </p:cNvSpPr>
          <p:nvPr>
            <p:ph idx="1"/>
          </p:nvPr>
        </p:nvSpPr>
        <p:spPr>
          <a:xfrm>
            <a:off x="1981200" y="1124744"/>
            <a:ext cx="8229600" cy="5525438"/>
          </a:xfrm>
        </p:spPr>
        <p:txBody>
          <a:bodyPr>
            <a:normAutofit/>
          </a:bodyPr>
          <a:lstStyle/>
          <a:p>
            <a:pPr marL="0" indent="0" algn="ctr">
              <a:buNone/>
            </a:pPr>
            <a:endParaRPr lang="en-GB" sz="200" dirty="0"/>
          </a:p>
          <a:p>
            <a:pPr marL="0" indent="0" algn="ctr">
              <a:buNone/>
            </a:pPr>
            <a:endParaRPr lang="en-GB" sz="200" dirty="0"/>
          </a:p>
          <a:p>
            <a:pPr marL="0" indent="0" algn="ctr">
              <a:buNone/>
            </a:pPr>
            <a:r>
              <a:rPr lang="en-GB" sz="3000" dirty="0"/>
              <a:t>SENECA Learning</a:t>
            </a:r>
          </a:p>
        </p:txBody>
      </p:sp>
      <p:pic>
        <p:nvPicPr>
          <p:cNvPr id="4" name="Picture 3"/>
          <p:cNvPicPr>
            <a:picLocks noChangeAspect="1"/>
          </p:cNvPicPr>
          <p:nvPr/>
        </p:nvPicPr>
        <p:blipFill>
          <a:blip r:embed="rId3"/>
          <a:stretch>
            <a:fillRect/>
          </a:stretch>
        </p:blipFill>
        <p:spPr>
          <a:xfrm>
            <a:off x="2053876" y="1841618"/>
            <a:ext cx="8084246" cy="4547388"/>
          </a:xfrm>
          <a:prstGeom prst="rect">
            <a:avLst/>
          </a:prstGeom>
        </p:spPr>
      </p:pic>
    </p:spTree>
    <p:extLst>
      <p:ext uri="{BB962C8B-B14F-4D97-AF65-F5344CB8AC3E}">
        <p14:creationId xmlns:p14="http://schemas.microsoft.com/office/powerpoint/2010/main" val="194302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A43034-CB75-437F-B1C0-E469189E3542}"/>
              </a:ext>
            </a:extLst>
          </p:cNvPr>
          <p:cNvSpPr/>
          <p:nvPr/>
        </p:nvSpPr>
        <p:spPr>
          <a:xfrm>
            <a:off x="2690146" y="515785"/>
            <a:ext cx="6827520" cy="590127"/>
          </a:xfrm>
          <a:prstGeom prst="rect">
            <a:avLst/>
          </a:prstGeom>
          <a:solidFill>
            <a:srgbClr val="D2C3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60872" y="1587970"/>
            <a:ext cx="9234865" cy="40813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lnSpc>
                <a:spcPct val="150000"/>
              </a:lnSpc>
              <a:buFont typeface="Arial" panose="020B0604020202020204" pitchFamily="34" charset="0"/>
              <a:buChar char="•"/>
            </a:pPr>
            <a:endParaRPr lang="en-GB" dirty="0">
              <a:solidFill>
                <a:prstClr val="white"/>
              </a:solidFill>
              <a:latin typeface="Calibri"/>
            </a:endParaRPr>
          </a:p>
        </p:txBody>
      </p:sp>
      <p:sp>
        <p:nvSpPr>
          <p:cNvPr id="2" name="Title 1"/>
          <p:cNvSpPr>
            <a:spLocks noGrp="1"/>
          </p:cNvSpPr>
          <p:nvPr>
            <p:ph type="title"/>
          </p:nvPr>
        </p:nvSpPr>
        <p:spPr>
          <a:xfrm>
            <a:off x="1989106" y="262089"/>
            <a:ext cx="8229600" cy="1143000"/>
          </a:xfrm>
        </p:spPr>
        <p:txBody>
          <a:bodyPr>
            <a:normAutofit/>
          </a:bodyPr>
          <a:lstStyle/>
          <a:p>
            <a:r>
              <a:rPr lang="en-GB" sz="3000" b="1" dirty="0">
                <a:solidFill>
                  <a:srgbClr val="523F69"/>
                </a:solidFill>
                <a:latin typeface="+mn-lt"/>
              </a:rPr>
              <a:t>HOW CAN YOU SUPPORT YOUR CHILD?</a:t>
            </a:r>
          </a:p>
        </p:txBody>
      </p:sp>
      <p:sp>
        <p:nvSpPr>
          <p:cNvPr id="3" name="Content Placeholder 2"/>
          <p:cNvSpPr>
            <a:spLocks noGrp="1"/>
          </p:cNvSpPr>
          <p:nvPr>
            <p:ph idx="1"/>
          </p:nvPr>
        </p:nvSpPr>
        <p:spPr>
          <a:xfrm>
            <a:off x="2163504" y="1820571"/>
            <a:ext cx="8229600" cy="4031590"/>
          </a:xfrm>
        </p:spPr>
        <p:txBody>
          <a:bodyPr>
            <a:normAutofit/>
          </a:bodyPr>
          <a:lstStyle/>
          <a:p>
            <a:pPr>
              <a:buFont typeface="Wingdings" panose="05000000000000000000" pitchFamily="2" charset="2"/>
              <a:buChar char="Ø"/>
            </a:pPr>
            <a:r>
              <a:rPr lang="en-GB" sz="2000" dirty="0"/>
              <a:t>Reviewing Year 9 and 10 work regularly, to keep on top of content</a:t>
            </a:r>
          </a:p>
          <a:p>
            <a:pPr>
              <a:buFont typeface="Wingdings" panose="05000000000000000000" pitchFamily="2" charset="2"/>
              <a:buChar char="Ø"/>
            </a:pPr>
            <a:r>
              <a:rPr lang="en-GB" sz="2000" dirty="0"/>
              <a:t>Using PLC checklists given for each unit to ensure revision is completed and Unit Summary Sheets to check keywords and Required </a:t>
            </a:r>
            <a:r>
              <a:rPr lang="en-GB" sz="2000" dirty="0" err="1"/>
              <a:t>Practicals</a:t>
            </a:r>
            <a:r>
              <a:rPr lang="en-GB" sz="2000" dirty="0"/>
              <a:t> for each unit</a:t>
            </a:r>
          </a:p>
          <a:p>
            <a:pPr>
              <a:buFont typeface="Wingdings" panose="05000000000000000000" pitchFamily="2" charset="2"/>
              <a:buChar char="Ø"/>
            </a:pPr>
            <a:r>
              <a:rPr lang="en-GB" sz="2000" dirty="0"/>
              <a:t>Watch Required Practical videos for revision and make notes (e.g. key apparatus used, variables)</a:t>
            </a:r>
          </a:p>
          <a:p>
            <a:pPr>
              <a:buFont typeface="Wingdings" panose="05000000000000000000" pitchFamily="2" charset="2"/>
              <a:buChar char="Ø"/>
            </a:pPr>
            <a:r>
              <a:rPr lang="en-GB" sz="2000" dirty="0"/>
              <a:t>Producing revision resources, not just copying out of a book or reading. Revision needs to be active </a:t>
            </a:r>
            <a:r>
              <a:rPr lang="en-GB" sz="2000" dirty="0" err="1"/>
              <a:t>eg</a:t>
            </a:r>
            <a:r>
              <a:rPr lang="en-GB" sz="2000" dirty="0"/>
              <a:t> making flash cards of keywords and definitions, answering exam Qs in revision guide to check learning</a:t>
            </a:r>
          </a:p>
          <a:p>
            <a:pPr>
              <a:buFont typeface="Wingdings" panose="05000000000000000000" pitchFamily="2" charset="2"/>
              <a:buChar char="Ø"/>
            </a:pPr>
            <a:r>
              <a:rPr lang="en-GB" sz="2000" dirty="0"/>
              <a:t>When testing them, ask them to explain concepts, rather than just recall facts</a:t>
            </a:r>
          </a:p>
        </p:txBody>
      </p:sp>
    </p:spTree>
    <p:extLst>
      <p:ext uri="{BB962C8B-B14F-4D97-AF65-F5344CB8AC3E}">
        <p14:creationId xmlns:p14="http://schemas.microsoft.com/office/powerpoint/2010/main" val="276887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108001" y="5263980"/>
            <a:ext cx="5578799" cy="677108"/>
          </a:xfrm>
          <a:prstGeom prst="rect">
            <a:avLst/>
          </a:prstGeom>
          <a:noFill/>
        </p:spPr>
        <p:txBody>
          <a:bodyPr wrap="square" lIns="0" t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Palatino"/>
              </a:rPr>
              <a:t>Year 10 Information Evening Study       GCSE Grading System and Progress Checks</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His nature is such that he has to be drawn out by kindness and encouragement but if he be treated well, and love be shown him, he will accomplish things that make the </a:t>
              </a:r>
              <a:r>
                <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whole world wonder.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Michelangelo, describing himself as a young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art student in 1490AD</a:t>
              </a:r>
              <a:endParaRPr kumimoji="0" lang="en-GB" sz="1000" b="0"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16372704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1212" y="274638"/>
            <a:ext cx="5921188" cy="1143000"/>
          </a:xfrm>
        </p:spPr>
        <p:txBody>
          <a:bodyPr>
            <a:normAutofit fontScale="90000"/>
          </a:bodyPr>
          <a:lstStyle/>
          <a:p>
            <a:r>
              <a:rPr lang="en-GB" dirty="0"/>
              <a:t>GCSE grades: The 9-1 boundaries explained</a:t>
            </a:r>
          </a:p>
        </p:txBody>
      </p:sp>
      <p:sp>
        <p:nvSpPr>
          <p:cNvPr id="3" name="Content Placeholder 2"/>
          <p:cNvSpPr>
            <a:spLocks noGrp="1"/>
          </p:cNvSpPr>
          <p:nvPr>
            <p:ph sz="half" idx="1"/>
          </p:nvPr>
        </p:nvSpPr>
        <p:spPr/>
        <p:txBody>
          <a:bodyPr>
            <a:normAutofit/>
          </a:bodyPr>
          <a:lstStyle/>
          <a:p>
            <a:endParaRPr lang="en-GB" dirty="0"/>
          </a:p>
          <a:p>
            <a:endParaRPr lang="en-GB" dirty="0"/>
          </a:p>
        </p:txBody>
      </p:sp>
      <p:sp>
        <p:nvSpPr>
          <p:cNvPr id="8" name="TextBox 7">
            <a:extLst>
              <a:ext uri="{FF2B5EF4-FFF2-40B4-BE49-F238E27FC236}">
                <a16:creationId xmlns:a16="http://schemas.microsoft.com/office/drawing/2014/main" id="{DD3E2E25-6EBB-4746-985F-DDF42D819E86}"/>
              </a:ext>
            </a:extLst>
          </p:cNvPr>
          <p:cNvSpPr txBox="1"/>
          <p:nvPr/>
        </p:nvSpPr>
        <p:spPr>
          <a:xfrm>
            <a:off x="362687" y="1890235"/>
            <a:ext cx="61184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70A512E9-EF3B-4579-9DD5-CC87CEE2561D}"/>
              </a:ext>
            </a:extLst>
          </p:cNvPr>
          <p:cNvSpPr>
            <a:spLocks noGrp="1"/>
          </p:cNvSpPr>
          <p:nvPr>
            <p:ph sz="half" idx="2"/>
          </p:nvPr>
        </p:nvSpPr>
        <p:spPr>
          <a:xfrm>
            <a:off x="6103854" y="1600200"/>
            <a:ext cx="5384800" cy="4962219"/>
          </a:xfrm>
        </p:spPr>
        <p:txBody>
          <a:bodyPr>
            <a:normAutofit/>
          </a:bodyPr>
          <a:lstStyle/>
          <a:p>
            <a:pPr marL="0" indent="0">
              <a:buNone/>
            </a:pPr>
            <a:r>
              <a:rPr lang="en-GB" sz="2000" dirty="0"/>
              <a:t>The number scale is not directly equivalent to the old letter one. However, the two scales do meet in certain places:</a:t>
            </a:r>
          </a:p>
          <a:p>
            <a:endParaRPr lang="en-GB" sz="2000" dirty="0"/>
          </a:p>
          <a:p>
            <a:r>
              <a:rPr lang="en-GB" sz="2000" dirty="0"/>
              <a:t>the bottom of grade 7 is aligned with the bottom of grade A</a:t>
            </a:r>
          </a:p>
          <a:p>
            <a:r>
              <a:rPr lang="en-GB" sz="2000" dirty="0"/>
              <a:t>the bottom of grade 4 is aligned with the bottom of grade C</a:t>
            </a:r>
          </a:p>
          <a:p>
            <a:r>
              <a:rPr lang="en-GB" sz="2000" dirty="0"/>
              <a:t>the bottom of grade 1 is aligned with the bottom of grade G</a:t>
            </a:r>
          </a:p>
          <a:p>
            <a:r>
              <a:rPr lang="en-GB" sz="2000" dirty="0"/>
              <a:t>three number grades - 9, 8 and 7 - correspond to the two previous top grades of A* and A</a:t>
            </a:r>
          </a:p>
        </p:txBody>
      </p:sp>
      <p:pic>
        <p:nvPicPr>
          <p:cNvPr id="7" name="Picture 6">
            <a:extLst>
              <a:ext uri="{FF2B5EF4-FFF2-40B4-BE49-F238E27FC236}">
                <a16:creationId xmlns:a16="http://schemas.microsoft.com/office/drawing/2014/main" id="{E6060F45-DD1E-4C08-BF3F-9197E61A9122}"/>
              </a:ext>
            </a:extLst>
          </p:cNvPr>
          <p:cNvPicPr>
            <a:picLocks noChangeAspect="1"/>
          </p:cNvPicPr>
          <p:nvPr/>
        </p:nvPicPr>
        <p:blipFill>
          <a:blip r:embed="rId4"/>
          <a:stretch>
            <a:fillRect/>
          </a:stretch>
        </p:blipFill>
        <p:spPr>
          <a:xfrm>
            <a:off x="703346" y="295581"/>
            <a:ext cx="4404806" cy="6266838"/>
          </a:xfrm>
          <a:prstGeom prst="rect">
            <a:avLst/>
          </a:prstGeom>
        </p:spPr>
      </p:pic>
    </p:spTree>
    <p:custDataLst>
      <p:tags r:id="rId1"/>
    </p:custDataLst>
    <p:extLst>
      <p:ext uri="{BB962C8B-B14F-4D97-AF65-F5344CB8AC3E}">
        <p14:creationId xmlns:p14="http://schemas.microsoft.com/office/powerpoint/2010/main" val="2329018557"/>
      </p:ext>
    </p:extLst>
  </p:cSld>
  <p:clrMapOvr>
    <a:masterClrMapping/>
  </p:clrMapOvr>
  <mc:AlternateContent xmlns:mc="http://schemas.openxmlformats.org/markup-compatibility/2006" xmlns:p14="http://schemas.microsoft.com/office/powerpoint/2010/main">
    <mc:Choice Requires="p14">
      <p:transition spd="slow" p14:dur="2000" advTm="44651"/>
    </mc:Choice>
    <mc:Fallback xmlns="">
      <p:transition spd="slow" advTm="44651"/>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ED96-5948-4FC4-BF4E-7760FF46D294}"/>
              </a:ext>
            </a:extLst>
          </p:cNvPr>
          <p:cNvSpPr>
            <a:spLocks noGrp="1"/>
          </p:cNvSpPr>
          <p:nvPr>
            <p:ph type="title"/>
          </p:nvPr>
        </p:nvSpPr>
        <p:spPr/>
        <p:txBody>
          <a:bodyPr/>
          <a:lstStyle/>
          <a:p>
            <a:r>
              <a:rPr lang="en-GB" dirty="0"/>
              <a:t>Progress Checks</a:t>
            </a:r>
          </a:p>
        </p:txBody>
      </p:sp>
      <p:sp>
        <p:nvSpPr>
          <p:cNvPr id="4" name="Content Placeholder 3">
            <a:extLst>
              <a:ext uri="{FF2B5EF4-FFF2-40B4-BE49-F238E27FC236}">
                <a16:creationId xmlns:a16="http://schemas.microsoft.com/office/drawing/2014/main" id="{6082685A-E862-41B3-B639-DDEF5E9D4471}"/>
              </a:ext>
            </a:extLst>
          </p:cNvPr>
          <p:cNvSpPr>
            <a:spLocks noGrp="1"/>
          </p:cNvSpPr>
          <p:nvPr>
            <p:ph sz="half" idx="1"/>
          </p:nvPr>
        </p:nvSpPr>
        <p:spPr/>
        <p:txBody>
          <a:bodyPr>
            <a:normAutofit fontScale="70000" lnSpcReduction="20000"/>
          </a:bodyPr>
          <a:lstStyle/>
          <a:p>
            <a:pPr marL="0" indent="0">
              <a:buNone/>
            </a:pPr>
            <a:r>
              <a:rPr lang="en-GB" b="1" dirty="0"/>
              <a:t>Sub Grades:</a:t>
            </a:r>
          </a:p>
          <a:p>
            <a:pPr marL="0" indent="0">
              <a:buNone/>
            </a:pPr>
            <a:endParaRPr lang="en-GB" b="1" dirty="0"/>
          </a:p>
          <a:p>
            <a:pPr marL="0" indent="0">
              <a:buNone/>
            </a:pPr>
            <a:r>
              <a:rPr lang="en-GB" dirty="0"/>
              <a:t>Grades used in our Progress Checks are shown using ‘Sub Grades’ where a ‘.1’ means the student is near to the next higher grade whereas a ‘.3’ means the student is at risk of dropping to the grade below. </a:t>
            </a:r>
          </a:p>
          <a:p>
            <a:pPr marL="0" indent="0">
              <a:buNone/>
            </a:pPr>
            <a:endParaRPr lang="en-GB" dirty="0"/>
          </a:p>
          <a:p>
            <a:pPr marL="0" indent="0">
              <a:buNone/>
            </a:pPr>
            <a:r>
              <a:rPr lang="en-GB" dirty="0"/>
              <a:t>As an example, a student receiving a current grade of 4.3 is on the grade boundary between a grade 4 and a grade 3, whereas, a student receiving a current grade of 4.1 is on the grade boundary between a grade 4 and a grade 5.</a:t>
            </a:r>
          </a:p>
          <a:p>
            <a:pPr marL="0" indent="0">
              <a:buNone/>
            </a:pPr>
            <a:endParaRPr lang="en-GB" dirty="0"/>
          </a:p>
          <a:p>
            <a:pPr marL="0" indent="0">
              <a:buNone/>
            </a:pPr>
            <a:endParaRPr lang="en-GB" dirty="0"/>
          </a:p>
        </p:txBody>
      </p:sp>
      <p:sp>
        <p:nvSpPr>
          <p:cNvPr id="5" name="Content Placeholder 4">
            <a:extLst>
              <a:ext uri="{FF2B5EF4-FFF2-40B4-BE49-F238E27FC236}">
                <a16:creationId xmlns:a16="http://schemas.microsoft.com/office/drawing/2014/main" id="{3BCD74BB-B65B-4CFE-9777-C6A919746665}"/>
              </a:ext>
            </a:extLst>
          </p:cNvPr>
          <p:cNvSpPr>
            <a:spLocks noGrp="1"/>
          </p:cNvSpPr>
          <p:nvPr>
            <p:ph sz="half" idx="2"/>
          </p:nvPr>
        </p:nvSpPr>
        <p:spPr/>
        <p:txBody>
          <a:bodyPr>
            <a:normAutofit fontScale="70000" lnSpcReduction="20000"/>
          </a:bodyPr>
          <a:lstStyle/>
          <a:p>
            <a:pPr marL="0" indent="0">
              <a:buNone/>
            </a:pPr>
            <a:r>
              <a:rPr lang="en-GB" b="1" dirty="0"/>
              <a:t>Attitude to Learning:</a:t>
            </a:r>
          </a:p>
          <a:p>
            <a:pPr marL="0" indent="0">
              <a:buNone/>
            </a:pPr>
            <a:endParaRPr lang="en-GB" b="1" dirty="0"/>
          </a:p>
          <a:p>
            <a:pPr marL="0" indent="0">
              <a:buNone/>
            </a:pPr>
            <a:r>
              <a:rPr lang="en-GB" dirty="0"/>
              <a:t>Attitude to Learning grades focus closely on a school wide approach to students becoming more independent in their learning. Each student is given an Attitude to Learning rating by the member of staff who takes them for each subject. This is based on observable behaviour that the student displays in class and the quality of the work they produce at home and in school.</a:t>
            </a:r>
          </a:p>
          <a:p>
            <a:pPr marL="0" indent="0">
              <a:buNone/>
            </a:pPr>
            <a:endParaRPr lang="en-GB" dirty="0"/>
          </a:p>
          <a:p>
            <a:pPr marL="0" indent="0">
              <a:buNone/>
            </a:pPr>
            <a:r>
              <a:rPr lang="en-GB" dirty="0"/>
              <a:t>Attitude to Learning is assessed on a four-point scale: 1 Dynamic Learner, 2 Active Learner, 3 Passive Learner, 4 Reluctant Learner. </a:t>
            </a:r>
          </a:p>
          <a:p>
            <a:pPr marL="0" indent="0">
              <a:buNone/>
            </a:pPr>
            <a:r>
              <a:rPr lang="en-GB" dirty="0"/>
              <a:t>The criteria used for this judgement are detailed at </a:t>
            </a:r>
            <a:r>
              <a:rPr lang="en-GB" dirty="0">
                <a:hlinkClick r:id="rId3"/>
              </a:rPr>
              <a:t>https://www.highcliffe.school/ATLGuidance</a:t>
            </a:r>
            <a:r>
              <a:rPr lang="en-GB" dirty="0"/>
              <a:t> </a:t>
            </a:r>
          </a:p>
        </p:txBody>
      </p:sp>
    </p:spTree>
    <p:extLst>
      <p:ext uri="{BB962C8B-B14F-4D97-AF65-F5344CB8AC3E}">
        <p14:creationId xmlns:p14="http://schemas.microsoft.com/office/powerpoint/2010/main" val="13250436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4992174"/>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108001" y="5263980"/>
            <a:ext cx="4222439" cy="677108"/>
          </a:xfrm>
          <a:prstGeom prst="rect">
            <a:avLst/>
          </a:prstGeom>
          <a:noFill/>
        </p:spPr>
        <p:txBody>
          <a:bodyPr wrap="square" lIns="0" t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Palatino"/>
              </a:rPr>
              <a:t>Year 10 Information Evening Study Attendance</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2820001" y="288001"/>
            <a:ext cx="7560000" cy="4722245"/>
          </a:xfrm>
          <a:prstGeom prst="rect">
            <a:avLst/>
          </a:prstGeom>
        </p:spPr>
      </p:pic>
      <p:grpSp>
        <p:nvGrpSpPr>
          <p:cNvPr id="4" name="Group 3"/>
          <p:cNvGrpSpPr/>
          <p:nvPr/>
        </p:nvGrpSpPr>
        <p:grpSpPr>
          <a:xfrm>
            <a:off x="7959959" y="436518"/>
            <a:ext cx="2287561" cy="1914417"/>
            <a:chOff x="3886200" y="985157"/>
            <a:chExt cx="2287561" cy="1914417"/>
          </a:xfrm>
        </p:grpSpPr>
        <p:sp>
          <p:nvSpPr>
            <p:cNvPr id="2" name="Rectangle 1"/>
            <p:cNvSpPr/>
            <p:nvPr/>
          </p:nvSpPr>
          <p:spPr>
            <a:xfrm>
              <a:off x="4132982" y="1114470"/>
              <a:ext cx="1897557" cy="17851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His nature is such that he has to be drawn out by kindness and encouragement but if he be treated well, and love be shown him, he will accomplish things that make the </a:t>
              </a:r>
              <a:r>
                <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whole world wonder.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Michelangelo, describing himself as a young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art student in 1490AD</a:t>
              </a:r>
              <a:endParaRPr kumimoji="0" lang="en-GB" sz="1000" b="0"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endParaRPr>
            </a:p>
          </p:txBody>
        </p:sp>
        <p:sp>
          <p:nvSpPr>
            <p:cNvPr id="3" name="TextBox 2"/>
            <p:cNvSpPr txBox="1"/>
            <p:nvPr/>
          </p:nvSpPr>
          <p:spPr>
            <a:xfrm>
              <a:off x="3886200" y="985157"/>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sp>
          <p:nvSpPr>
            <p:cNvPr id="14" name="TextBox 13"/>
            <p:cNvSpPr txBox="1"/>
            <p:nvPr/>
          </p:nvSpPr>
          <p:spPr>
            <a:xfrm>
              <a:off x="5809559" y="1897638"/>
              <a:ext cx="36420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2329750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C7A6-FA2D-4B06-BB07-B5A041FF1D52}"/>
              </a:ext>
            </a:extLst>
          </p:cNvPr>
          <p:cNvSpPr>
            <a:spLocks noGrp="1"/>
          </p:cNvSpPr>
          <p:nvPr>
            <p:ph type="title"/>
          </p:nvPr>
        </p:nvSpPr>
        <p:spPr>
          <a:xfrm>
            <a:off x="5297762" y="329184"/>
            <a:ext cx="6251110" cy="1783080"/>
          </a:xfrm>
        </p:spPr>
        <p:txBody>
          <a:bodyPr anchor="b">
            <a:normAutofit/>
          </a:bodyPr>
          <a:lstStyle/>
          <a:p>
            <a:r>
              <a:rPr lang="en-GB" sz="5400"/>
              <a:t>Why is attendance important?</a:t>
            </a:r>
          </a:p>
        </p:txBody>
      </p:sp>
      <p:pic>
        <p:nvPicPr>
          <p:cNvPr id="4" name="Picture 3">
            <a:extLst>
              <a:ext uri="{FF2B5EF4-FFF2-40B4-BE49-F238E27FC236}">
                <a16:creationId xmlns:a16="http://schemas.microsoft.com/office/drawing/2014/main" id="{4267B3CE-B453-4E0D-8946-7F6D72B8113E}"/>
              </a:ext>
            </a:extLst>
          </p:cNvPr>
          <p:cNvPicPr>
            <a:picLocks noChangeAspect="1"/>
          </p:cNvPicPr>
          <p:nvPr/>
        </p:nvPicPr>
        <p:blipFill rotWithShape="1">
          <a:blip r:embed="rId3"/>
          <a:srcRect l="1418" r="1911"/>
          <a:stretch/>
        </p:blipFill>
        <p:spPr>
          <a:xfrm>
            <a:off x="1" y="10"/>
            <a:ext cx="4556759"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47D89581-9824-4685-8EFA-4F8CE56456FE}"/>
              </a:ext>
            </a:extLst>
          </p:cNvPr>
          <p:cNvSpPr>
            <a:spLocks noGrp="1"/>
          </p:cNvSpPr>
          <p:nvPr>
            <p:ph idx="1"/>
          </p:nvPr>
        </p:nvSpPr>
        <p:spPr>
          <a:xfrm>
            <a:off x="5297762" y="2706624"/>
            <a:ext cx="6251110" cy="3483864"/>
          </a:xfrm>
        </p:spPr>
        <p:txBody>
          <a:bodyPr>
            <a:normAutofit/>
          </a:bodyPr>
          <a:lstStyle/>
          <a:p>
            <a:r>
              <a:rPr lang="en-GB" sz="2200" dirty="0"/>
              <a:t>Good attendance is linked to good mental health</a:t>
            </a:r>
          </a:p>
          <a:p>
            <a:r>
              <a:rPr lang="en-GB" sz="2200" dirty="0"/>
              <a:t>It ensures your child has the same opportunities as others</a:t>
            </a:r>
          </a:p>
          <a:p>
            <a:r>
              <a:rPr lang="en-GB" sz="2200" dirty="0"/>
              <a:t>It ensures they don’t miss out on the social side of school and helps maintain friendships</a:t>
            </a:r>
          </a:p>
          <a:p>
            <a:r>
              <a:rPr lang="en-GB" sz="2200" dirty="0"/>
              <a:t>Helps develop good habits for later life</a:t>
            </a:r>
          </a:p>
          <a:p>
            <a:r>
              <a:rPr lang="en-GB" sz="2200" dirty="0"/>
              <a:t>It ensures good educational outcomes</a:t>
            </a:r>
          </a:p>
          <a:p>
            <a:r>
              <a:rPr lang="en-GB" sz="2200" dirty="0"/>
              <a:t>It is the law!</a:t>
            </a:r>
          </a:p>
          <a:p>
            <a:endParaRPr lang="en-GB" sz="2200" dirty="0"/>
          </a:p>
        </p:txBody>
      </p:sp>
    </p:spTree>
    <p:extLst>
      <p:ext uri="{BB962C8B-B14F-4D97-AF65-F5344CB8AC3E}">
        <p14:creationId xmlns:p14="http://schemas.microsoft.com/office/powerpoint/2010/main" val="20035745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C7A6-FA2D-4B06-BB07-B5A041FF1D52}"/>
              </a:ext>
            </a:extLst>
          </p:cNvPr>
          <p:cNvSpPr>
            <a:spLocks noGrp="1"/>
          </p:cNvSpPr>
          <p:nvPr>
            <p:ph type="title"/>
          </p:nvPr>
        </p:nvSpPr>
        <p:spPr>
          <a:xfrm>
            <a:off x="5894962" y="479493"/>
            <a:ext cx="5458838" cy="1325563"/>
          </a:xfrm>
        </p:spPr>
        <p:txBody>
          <a:bodyPr>
            <a:normAutofit fontScale="90000"/>
          </a:bodyPr>
          <a:lstStyle/>
          <a:p>
            <a:r>
              <a:rPr lang="en-GB" dirty="0"/>
              <a:t>How poor attendance can affect your future.</a:t>
            </a:r>
          </a:p>
        </p:txBody>
      </p:sp>
      <p:pic>
        <p:nvPicPr>
          <p:cNvPr id="7" name="Picture 6">
            <a:extLst>
              <a:ext uri="{FF2B5EF4-FFF2-40B4-BE49-F238E27FC236}">
                <a16:creationId xmlns:a16="http://schemas.microsoft.com/office/drawing/2014/main" id="{485E046F-194A-4165-A54F-FDCD6DF3FE82}"/>
              </a:ext>
            </a:extLst>
          </p:cNvPr>
          <p:cNvPicPr>
            <a:picLocks noChangeAspect="1"/>
          </p:cNvPicPr>
          <p:nvPr/>
        </p:nvPicPr>
        <p:blipFill rotWithShape="1">
          <a:blip r:embed="rId3"/>
          <a:srcRect l="4686"/>
          <a:stretch/>
        </p:blipFill>
        <p:spPr>
          <a:xfrm>
            <a:off x="187268" y="-35484"/>
            <a:ext cx="5097425" cy="683178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6" name="Content Placeholder 2">
            <a:extLst>
              <a:ext uri="{FF2B5EF4-FFF2-40B4-BE49-F238E27FC236}">
                <a16:creationId xmlns:a16="http://schemas.microsoft.com/office/drawing/2014/main" id="{47D89581-9824-4685-8EFA-4F8CE56456FE}"/>
              </a:ext>
            </a:extLst>
          </p:cNvPr>
          <p:cNvSpPr>
            <a:spLocks noGrp="1"/>
          </p:cNvSpPr>
          <p:nvPr>
            <p:ph idx="1"/>
          </p:nvPr>
        </p:nvSpPr>
        <p:spPr>
          <a:xfrm>
            <a:off x="5894962" y="1984443"/>
            <a:ext cx="5458838" cy="4192520"/>
          </a:xfrm>
        </p:spPr>
        <p:txBody>
          <a:bodyPr>
            <a:normAutofit fontScale="92500"/>
          </a:bodyPr>
          <a:lstStyle/>
          <a:p>
            <a:r>
              <a:rPr lang="en-GB" sz="2200" dirty="0"/>
              <a:t>If your attendance each year is 90% you will have missed 450 lessons over your time in school.  At 85% this would be 750 lessons</a:t>
            </a:r>
          </a:p>
          <a:p>
            <a:r>
              <a:rPr lang="en-GB" sz="2200" dirty="0"/>
              <a:t>If you had 100% attendance that would equate to 190 days in school. This still leaves 175 days when your child is not in school which can be used for non urgent appointments </a:t>
            </a:r>
          </a:p>
          <a:p>
            <a:r>
              <a:rPr lang="en-GB" sz="2200" dirty="0"/>
              <a:t>If grades are impacted it will affect your options post 16</a:t>
            </a:r>
          </a:p>
          <a:p>
            <a:r>
              <a:rPr lang="en-GB" sz="2200" dirty="0"/>
              <a:t>Not every student will get grades 5 and above, but every student should have the chance to achieve </a:t>
            </a:r>
            <a:r>
              <a:rPr lang="en-GB" sz="2200"/>
              <a:t>THEIR potential.</a:t>
            </a:r>
            <a:endParaRPr lang="en-GB" sz="2200" dirty="0"/>
          </a:p>
        </p:txBody>
      </p:sp>
    </p:spTree>
    <p:extLst>
      <p:ext uri="{BB962C8B-B14F-4D97-AF65-F5344CB8AC3E}">
        <p14:creationId xmlns:p14="http://schemas.microsoft.com/office/powerpoint/2010/main" val="3152767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chart&#10;&#10;Description automatically generated">
            <a:extLst>
              <a:ext uri="{FF2B5EF4-FFF2-40B4-BE49-F238E27FC236}">
                <a16:creationId xmlns:a16="http://schemas.microsoft.com/office/drawing/2014/main" id="{9ECDE74C-8100-4B8E-8DE2-942EC57850F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 y="-32190"/>
            <a:ext cx="5010150" cy="6815697"/>
          </a:xfrm>
        </p:spPr>
      </p:pic>
      <p:sp>
        <p:nvSpPr>
          <p:cNvPr id="4" name="Content Placeholder 3">
            <a:extLst>
              <a:ext uri="{FF2B5EF4-FFF2-40B4-BE49-F238E27FC236}">
                <a16:creationId xmlns:a16="http://schemas.microsoft.com/office/drawing/2014/main" id="{13DFDE31-676B-4C08-876F-3BAB3E083BF1}"/>
              </a:ext>
            </a:extLst>
          </p:cNvPr>
          <p:cNvSpPr>
            <a:spLocks noGrp="1"/>
          </p:cNvSpPr>
          <p:nvPr>
            <p:ph sz="half" idx="2"/>
          </p:nvPr>
        </p:nvSpPr>
        <p:spPr>
          <a:xfrm>
            <a:off x="5707269" y="1974573"/>
            <a:ext cx="5384800" cy="3671845"/>
          </a:xfrm>
        </p:spPr>
        <p:txBody>
          <a:bodyPr/>
          <a:lstStyle/>
          <a:p>
            <a:pPr marL="0" indent="0">
              <a:buNone/>
            </a:pPr>
            <a:r>
              <a:rPr lang="en-GB" sz="3200" dirty="0"/>
              <a:t>Every lesson at Highcliffe School we have the school’s core principles at heart;</a:t>
            </a:r>
          </a:p>
          <a:p>
            <a:r>
              <a:rPr lang="en-GB" sz="3200" dirty="0"/>
              <a:t>Respectful</a:t>
            </a:r>
          </a:p>
          <a:p>
            <a:r>
              <a:rPr lang="en-GB" sz="3200" dirty="0"/>
              <a:t>Responsible</a:t>
            </a:r>
          </a:p>
          <a:p>
            <a:r>
              <a:rPr lang="en-GB" sz="3200" dirty="0"/>
              <a:t>Purposeful</a:t>
            </a:r>
          </a:p>
          <a:p>
            <a:endParaRPr lang="en-GB" dirty="0"/>
          </a:p>
          <a:p>
            <a:endParaRPr lang="en-GB" dirty="0"/>
          </a:p>
        </p:txBody>
      </p:sp>
    </p:spTree>
    <p:extLst>
      <p:ext uri="{BB962C8B-B14F-4D97-AF65-F5344CB8AC3E}">
        <p14:creationId xmlns:p14="http://schemas.microsoft.com/office/powerpoint/2010/main" val="175052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13986-003C-4086-A940-0397E0035DA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3E7A18D-6B5E-4AB6-BBA6-67211B0654D5}"/>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5A08BC19-865D-4F67-9964-B2A9D9FBE66D}"/>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D3058BEC-10CC-4734-ABFE-DB815E707D6A}"/>
              </a:ext>
            </a:extLst>
          </p:cNvPr>
          <p:cNvPicPr>
            <a:picLocks noChangeAspect="1"/>
          </p:cNvPicPr>
          <p:nvPr/>
        </p:nvPicPr>
        <p:blipFill>
          <a:blip r:embed="rId3"/>
          <a:stretch>
            <a:fillRect/>
          </a:stretch>
        </p:blipFill>
        <p:spPr>
          <a:xfrm>
            <a:off x="121478" y="43009"/>
            <a:ext cx="11745844" cy="6771981"/>
          </a:xfrm>
          <a:prstGeom prst="rect">
            <a:avLst/>
          </a:prstGeom>
        </p:spPr>
      </p:pic>
    </p:spTree>
    <p:extLst>
      <p:ext uri="{BB962C8B-B14F-4D97-AF65-F5344CB8AC3E}">
        <p14:creationId xmlns:p14="http://schemas.microsoft.com/office/powerpoint/2010/main" val="4212479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_RGB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368" y="254000"/>
            <a:ext cx="622300" cy="4572000"/>
          </a:xfrm>
          <a:prstGeom prst="rect">
            <a:avLst/>
          </a:prstGeom>
        </p:spPr>
      </p:pic>
      <p:sp>
        <p:nvSpPr>
          <p:cNvPr id="7" name="Rectangle 6"/>
          <p:cNvSpPr/>
          <p:nvPr/>
        </p:nvSpPr>
        <p:spPr>
          <a:xfrm>
            <a:off x="2820000" y="5010245"/>
            <a:ext cx="7560000" cy="1260000"/>
          </a:xfrm>
          <a:prstGeom prst="rect">
            <a:avLst/>
          </a:prstGeom>
          <a:solidFill>
            <a:srgbClr val="9B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108000" y="5010245"/>
            <a:ext cx="6984000" cy="1107996"/>
          </a:xfrm>
          <a:prstGeom prst="rect">
            <a:avLst/>
          </a:prstGeom>
          <a:noFill/>
        </p:spPr>
        <p:txBody>
          <a:bodyPr wrap="square" lIns="0"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Year 10 Information Evening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 Careers Input: Mr Hallam</a:t>
            </a:r>
          </a:p>
        </p:txBody>
      </p:sp>
      <p:cxnSp>
        <p:nvCxnSpPr>
          <p:cNvPr id="9" name="Straight Connector 8"/>
          <p:cNvCxnSpPr/>
          <p:nvPr/>
        </p:nvCxnSpPr>
        <p:spPr>
          <a:xfrm>
            <a:off x="3108308" y="5623718"/>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08308" y="5976840"/>
            <a:ext cx="6983693" cy="0"/>
          </a:xfrm>
          <a:prstGeom prst="line">
            <a:avLst/>
          </a:prstGeom>
          <a:ln w="6350" cmpd="sng">
            <a:solidFill>
              <a:srgbClr val="522A5B"/>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20000" y="288001"/>
            <a:ext cx="7560000" cy="4722244"/>
          </a:xfrm>
          <a:prstGeom prst="rect">
            <a:avLst/>
          </a:prstGeom>
          <a:solidFill>
            <a:srgbClr val="522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p:nvPr/>
        </p:nvCxnSpPr>
        <p:spPr>
          <a:xfrm>
            <a:off x="2820000" y="6575529"/>
            <a:ext cx="7560000" cy="0"/>
          </a:xfrm>
          <a:prstGeom prst="line">
            <a:avLst/>
          </a:prstGeom>
          <a:ln w="6350" cmpd="sng">
            <a:solidFill>
              <a:srgbClr val="9B9A9A"/>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HS_Crest_Repeat_Pattern.png"/>
          <p:cNvPicPr>
            <a:picLocks noChangeAspect="1"/>
          </p:cNvPicPr>
          <p:nvPr/>
        </p:nvPicPr>
        <p:blipFill rotWithShape="1">
          <a:blip r:embed="rId4">
            <a:alphaModFix amt="10000"/>
            <a:extLst>
              <a:ext uri="{28A0092B-C50C-407E-A947-70E740481C1C}">
                <a14:useLocalDpi xmlns:a14="http://schemas.microsoft.com/office/drawing/2010/main" val="0"/>
              </a:ext>
            </a:extLst>
          </a:blip>
          <a:srcRect t="4641" r="-14" b="32888"/>
          <a:stretch/>
        </p:blipFill>
        <p:spPr>
          <a:xfrm>
            <a:off x="3024440" y="406467"/>
            <a:ext cx="7560000" cy="4722245"/>
          </a:xfrm>
          <a:prstGeom prst="rect">
            <a:avLst/>
          </a:prstGeom>
        </p:spPr>
      </p:pic>
      <p:grpSp>
        <p:nvGrpSpPr>
          <p:cNvPr id="4" name="Group 3"/>
          <p:cNvGrpSpPr/>
          <p:nvPr/>
        </p:nvGrpSpPr>
        <p:grpSpPr>
          <a:xfrm>
            <a:off x="4731728" y="929562"/>
            <a:ext cx="2108090" cy="1651145"/>
            <a:chOff x="3886200" y="985157"/>
            <a:chExt cx="2108090" cy="1651145"/>
          </a:xfrm>
        </p:grpSpPr>
        <p:sp>
          <p:nvSpPr>
            <p:cNvPr id="3" name="TextBox 2"/>
            <p:cNvSpPr txBox="1"/>
            <p:nvPr/>
          </p:nvSpPr>
          <p:spPr>
            <a:xfrm>
              <a:off x="3886200" y="985157"/>
              <a:ext cx="184731"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5809559" y="1897638"/>
              <a:ext cx="184731"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200" b="0" i="0" u="none" strike="noStrike" kern="1200" cap="none" spc="0" normalizeH="0" baseline="0" noProof="0" dirty="0">
                <a:ln>
                  <a:noFill/>
                </a:ln>
                <a:solidFill>
                  <a:srgbClr val="9B9A9A"/>
                </a:solidFill>
                <a:effectLst/>
                <a:uLnTx/>
                <a:uFillTx/>
                <a:latin typeface="Arial" panose="020B0604020202020204" pitchFamily="34" charset="0"/>
                <a:ea typeface="+mn-ea"/>
                <a:cs typeface="Arial" panose="020B0604020202020204" pitchFamily="34" charset="0"/>
              </a:endParaRPr>
            </a:p>
          </p:txBody>
        </p:sp>
      </p:grpSp>
      <p:sp>
        <p:nvSpPr>
          <p:cNvPr id="13" name="Rectangle 12">
            <a:extLst>
              <a:ext uri="{FF2B5EF4-FFF2-40B4-BE49-F238E27FC236}">
                <a16:creationId xmlns:a16="http://schemas.microsoft.com/office/drawing/2014/main" id="{27611F2D-9E54-4B14-B63E-1C0DAB5D71A9}"/>
              </a:ext>
            </a:extLst>
          </p:cNvPr>
          <p:cNvSpPr/>
          <p:nvPr/>
        </p:nvSpPr>
        <p:spPr>
          <a:xfrm>
            <a:off x="8206741" y="565831"/>
            <a:ext cx="1897557" cy="17851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His nature is such that he has to be drawn out by kindness and encouragement but if he be treated well, and love be shown him, he will accomplish things that make the </a:t>
            </a:r>
            <a:r>
              <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whole world wonder.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Michelangelo, describing himself as a young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rPr>
              <a:t>art student in 1490AD</a:t>
            </a:r>
            <a:endParaRPr kumimoji="0" lang="en-GB" sz="1000" b="0" i="0" u="none" strike="noStrike" kern="1200" cap="none" spc="0" normalizeH="0" baseline="0" noProof="0" dirty="0">
              <a:ln>
                <a:noFill/>
              </a:ln>
              <a:solidFill>
                <a:srgbClr val="9B9A9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27833810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17.9|19.3"/>
</p:tagLst>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low">
  <a:themeElements>
    <a:clrScheme name="Custom 3">
      <a:dk1>
        <a:sysClr val="windowText" lastClr="000000"/>
      </a:dk1>
      <a:lt1>
        <a:sysClr val="window" lastClr="FFFFFF"/>
      </a:lt1>
      <a:dk2>
        <a:srgbClr val="000000"/>
      </a:dk2>
      <a:lt2>
        <a:srgbClr val="F8F8F8"/>
      </a:lt2>
      <a:accent1>
        <a:srgbClr val="DDDDDD"/>
      </a:accent1>
      <a:accent2>
        <a:srgbClr val="7030A0"/>
      </a:accent2>
      <a:accent3>
        <a:srgbClr val="B2B2B2"/>
      </a:accent3>
      <a:accent4>
        <a:srgbClr val="808080"/>
      </a:accent4>
      <a:accent5>
        <a:srgbClr val="5F5F5F"/>
      </a:accent5>
      <a:accent6>
        <a:srgbClr val="4D4D4D"/>
      </a:accent6>
      <a:hlink>
        <a:srgbClr val="5F5F5F"/>
      </a:hlink>
      <a:folHlink>
        <a:srgbClr val="9191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4A29C7B1D9EB468F4F81A32E16BD97" ma:contentTypeVersion="5" ma:contentTypeDescription="Create a new document." ma:contentTypeScope="" ma:versionID="31e9e8b45b95784d070ef932ba184e15">
  <xsd:schema xmlns:xsd="http://www.w3.org/2001/XMLSchema" xmlns:xs="http://www.w3.org/2001/XMLSchema" xmlns:p="http://schemas.microsoft.com/office/2006/metadata/properties" xmlns:ns2="23c02d39-d1fe-4155-9e5f-8bccf3136cfd" xmlns:ns3="afe4f3cf-3c79-461b-9e76-ff42baad33c0" targetNamespace="http://schemas.microsoft.com/office/2006/metadata/properties" ma:root="true" ma:fieldsID="383c5a4fe11cbb2b8af0828dc7d1db21" ns2:_="" ns3:_="">
    <xsd:import namespace="23c02d39-d1fe-4155-9e5f-8bccf3136cfd"/>
    <xsd:import namespace="afe4f3cf-3c79-461b-9e76-ff42baad33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02d39-d1fe-4155-9e5f-8bccf3136c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4f3cf-3c79-461b-9e76-ff42baad33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8C3D10-E6B2-4108-8728-8484CB0515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c02d39-d1fe-4155-9e5f-8bccf3136cfd"/>
    <ds:schemaRef ds:uri="afe4f3cf-3c79-461b-9e76-ff42baad33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F977E2-1103-4003-B4DC-BCA33A3DDD2C}">
  <ds:schemaRefs>
    <ds:schemaRef ds:uri="http://schemas.microsoft.com/sharepoint/v3/contenttype/forms"/>
  </ds:schemaRefs>
</ds:datastoreItem>
</file>

<file path=customXml/itemProps3.xml><?xml version="1.0" encoding="utf-8"?>
<ds:datastoreItem xmlns:ds="http://schemas.openxmlformats.org/officeDocument/2006/customXml" ds:itemID="{11770E98-C4C0-4A4F-ACD7-9A24B7BFAAE3}">
  <ds:schemaRefs>
    <ds:schemaRef ds:uri="http://schemas.microsoft.com/office/infopath/2007/PartnerControls"/>
    <ds:schemaRef ds:uri="http://schemas.microsoft.com/office/2006/documentManagement/types"/>
    <ds:schemaRef ds:uri="http://purl.org/dc/elements/1.1/"/>
    <ds:schemaRef ds:uri="23c02d39-d1fe-4155-9e5f-8bccf3136cfd"/>
    <ds:schemaRef ds:uri="http://schemas.openxmlformats.org/package/2006/metadata/core-properties"/>
    <ds:schemaRef ds:uri="http://purl.org/dc/dcmitype/"/>
    <ds:schemaRef ds:uri="http://purl.org/dc/terms/"/>
    <ds:schemaRef ds:uri="afe4f3cf-3c79-461b-9e76-ff42baad33c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16857</TotalTime>
  <Words>4098</Words>
  <Application>Microsoft Office PowerPoint</Application>
  <PresentationFormat>Widescreen</PresentationFormat>
  <Paragraphs>609</Paragraphs>
  <Slides>69</Slides>
  <Notes>69</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69</vt:i4>
      </vt:variant>
    </vt:vector>
  </HeadingPairs>
  <TitlesOfParts>
    <vt:vector size="87" baseType="lpstr">
      <vt:lpstr>Arial</vt:lpstr>
      <vt:lpstr>Bell MT</vt:lpstr>
      <vt:lpstr>Calibri</vt:lpstr>
      <vt:lpstr>Calibri Light</vt:lpstr>
      <vt:lpstr>Century Gothic</vt:lpstr>
      <vt:lpstr>Constantia</vt:lpstr>
      <vt:lpstr>Palatino Linotype</vt:lpstr>
      <vt:lpstr>Source Sans Pro</vt:lpstr>
      <vt:lpstr>Verdana</vt:lpstr>
      <vt:lpstr>Wingdings</vt:lpstr>
      <vt:lpstr>Wingdings 2</vt:lpstr>
      <vt:lpstr>Office Theme</vt:lpstr>
      <vt:lpstr>1_Office Theme</vt:lpstr>
      <vt:lpstr>FunkyShapesVTI</vt:lpstr>
      <vt:lpstr>2_Office Theme</vt:lpstr>
      <vt:lpstr>4_Office Theme</vt:lpstr>
      <vt:lpstr>Flow</vt:lpstr>
      <vt:lpstr>3_Office Theme</vt:lpstr>
      <vt:lpstr>PowerPoint Presentation</vt:lpstr>
      <vt:lpstr>PowerPoint Presentation</vt:lpstr>
      <vt:lpstr>Key Dates</vt:lpstr>
      <vt:lpstr>Key Dates</vt:lpstr>
      <vt:lpstr>Key Dates</vt:lpstr>
      <vt:lpstr>Key Dates</vt:lpstr>
      <vt:lpstr>PowerPoint Presentation</vt:lpstr>
      <vt:lpstr>PowerPoint Presentation</vt:lpstr>
      <vt:lpstr>PowerPoint Presentation</vt:lpstr>
      <vt:lpstr>Careers Input Timeline</vt:lpstr>
      <vt:lpstr>PowerPoint Presentation</vt:lpstr>
      <vt:lpstr>PowerPoint Presentation</vt:lpstr>
      <vt:lpstr>Why Work Experience?</vt:lpstr>
      <vt:lpstr>Why Work Experience?</vt:lpstr>
      <vt:lpstr>The Placement</vt:lpstr>
      <vt:lpstr>How we will help you prepare for work experience</vt:lpstr>
      <vt:lpstr>What your child will need to do</vt:lpstr>
      <vt:lpstr>PowerPoint Presentation</vt:lpstr>
      <vt:lpstr>PowerPoint Presentation</vt:lpstr>
      <vt:lpstr>PowerPoint Presentation</vt:lpstr>
      <vt:lpstr>Careers advisor meeting</vt:lpstr>
      <vt:lpstr>PowerPoint Presentation</vt:lpstr>
      <vt:lpstr>PowerPoint Presentation</vt:lpstr>
      <vt:lpstr>YOUR Learning Journey</vt:lpstr>
      <vt:lpstr>Revision preparation</vt:lpstr>
      <vt:lpstr>Unit Summaries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EDEXCEL GCSE (9-1) MATHEMATICS OUTLINE</vt:lpstr>
      <vt:lpstr>EDEXCEL GCSE (9-1) MATHEMATICS EXAM STRUCTURE</vt:lpstr>
      <vt:lpstr>ASSESSMENT AND LESSONS</vt:lpstr>
      <vt:lpstr>STEPS TO SUCCESS</vt:lpstr>
      <vt:lpstr>RESOURCES</vt:lpstr>
      <vt:lpstr>PowerPoint Presentation</vt:lpstr>
      <vt:lpstr>SCIENCE GCSES</vt:lpstr>
      <vt:lpstr>AQA COMBINED SCIENCE TRILOGY</vt:lpstr>
      <vt:lpstr>AQA Separate Sciences; Biology, Chemistry &amp; Physics</vt:lpstr>
      <vt:lpstr>STYLE OF EXAM QUESTIONS</vt:lpstr>
      <vt:lpstr>STYLE OF EXAM QUESTIONS</vt:lpstr>
      <vt:lpstr>STYLE OF EXAM QS</vt:lpstr>
      <vt:lpstr>HOW CAN YOU SUPPORT YOUR CHILD?</vt:lpstr>
      <vt:lpstr>HOW CAN YOU SUPPORT YOUR CHILD?</vt:lpstr>
      <vt:lpstr>HOW CAN YOU SUPPORT YOUR CHILD?</vt:lpstr>
      <vt:lpstr>HOW CAN YOU SUPPORT YOUR CHILD?</vt:lpstr>
      <vt:lpstr>PowerPoint Presentation</vt:lpstr>
      <vt:lpstr>GCSE grades: The 9-1 boundaries explained</vt:lpstr>
      <vt:lpstr>Progress Checks</vt:lpstr>
      <vt:lpstr>PowerPoint Presentation</vt:lpstr>
      <vt:lpstr>Why is attendance important?</vt:lpstr>
      <vt:lpstr>How poor attendance can affect your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AIllgner</dc:creator>
  <cp:lastModifiedBy>ERogers</cp:lastModifiedBy>
  <cp:revision>71</cp:revision>
  <cp:lastPrinted>2023-09-26T15:38:10Z</cp:lastPrinted>
  <dcterms:created xsi:type="dcterms:W3CDTF">2022-08-30T14:46:14Z</dcterms:created>
  <dcterms:modified xsi:type="dcterms:W3CDTF">2023-09-28T12:08:25Z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0x010100144A29C7B1D9EB468F4F81A32E16BD97</vt:lpwstr>
  </property>
</Properties>
</file>